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76" r:id="rId4"/>
    <p:sldId id="279" r:id="rId5"/>
    <p:sldId id="259" r:id="rId6"/>
    <p:sldId id="260" r:id="rId7"/>
    <p:sldId id="261" r:id="rId8"/>
    <p:sldId id="272" r:id="rId9"/>
    <p:sldId id="262" r:id="rId10"/>
    <p:sldId id="263" r:id="rId11"/>
    <p:sldId id="273" r:id="rId12"/>
    <p:sldId id="265" r:id="rId13"/>
    <p:sldId id="264" r:id="rId14"/>
    <p:sldId id="266" r:id="rId15"/>
    <p:sldId id="258" r:id="rId16"/>
    <p:sldId id="267" r:id="rId17"/>
    <p:sldId id="268" r:id="rId18"/>
    <p:sldId id="269" r:id="rId19"/>
    <p:sldId id="270" r:id="rId20"/>
    <p:sldId id="277" r:id="rId21"/>
    <p:sldId id="278" r:id="rId22"/>
    <p:sldId id="271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ald Sun" initials="DS" lastIdx="1" clrIdx="0">
    <p:extLst>
      <p:ext uri="{19B8F6BF-5375-455C-9EA6-DF929625EA0E}">
        <p15:presenceInfo xmlns:p15="http://schemas.microsoft.com/office/powerpoint/2012/main" userId="Donald S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4" autoAdjust="0"/>
    <p:restoredTop sz="94660"/>
  </p:normalViewPr>
  <p:slideViewPr>
    <p:cSldViewPr snapToGrid="0">
      <p:cViewPr>
        <p:scale>
          <a:sx n="75" d="100"/>
          <a:sy n="75" d="100"/>
        </p:scale>
        <p:origin x="73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d%20Team\Downloads\car_cos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d%20Team\Downloads\car_cost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d%20Team\Downloads\car_costs.xlsx" TargetMode="Externa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d%20Team\Downloads\car_cos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d%20Team\Downloads\car_cos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d%20Team\Downloads\car_cos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d%20Team\Downloads\car_cos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d%20Team\Downloads\car_cos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d%20Team\Downloads\car_cos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d%20Team\Downloads\car_cos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d%20Team\Downloads\car_cost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2018 vs 2019 Estimated Fleet</a:t>
            </a:r>
            <a:r>
              <a:rPr lang="en-US" baseline="0"/>
              <a:t> Finances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dashboard!$F$20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dashboard!$D$23:$D$25</c:f>
              <c:strCache>
                <c:ptCount val="3"/>
                <c:pt idx="0">
                  <c:v>Total Revenue</c:v>
                </c:pt>
                <c:pt idx="1">
                  <c:v>Total Cost</c:v>
                </c:pt>
                <c:pt idx="2">
                  <c:v>Total Profit</c:v>
                </c:pt>
              </c:strCache>
            </c:strRef>
          </c:cat>
          <c:val>
            <c:numRef>
              <c:f>dashboard!$F$23:$F$25</c:f>
              <c:numCache>
                <c:formatCode>_("$"* #,##0_);_("$"* \(#,##0\);_("$"* "-"??_);_(@_)</c:formatCode>
                <c:ptCount val="3"/>
                <c:pt idx="0">
                  <c:v>61363869</c:v>
                </c:pt>
                <c:pt idx="1">
                  <c:v>33076688.639999978</c:v>
                </c:pt>
                <c:pt idx="2">
                  <c:v>28287180.360000022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D3-4D22-9BB6-FC3B29FAA7F2}"/>
            </c:ext>
          </c:extLst>
        </c:ser>
        <c:ser>
          <c:idx val="1"/>
          <c:order val="1"/>
          <c:tx>
            <c:strRef>
              <c:f>dashboard!$G$20</c:f>
              <c:strCache>
                <c:ptCount val="1"/>
                <c:pt idx="0">
                  <c:v>2019 3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dashboard!$D$23:$D$25</c:f>
              <c:strCache>
                <c:ptCount val="3"/>
                <c:pt idx="0">
                  <c:v>Total Revenue</c:v>
                </c:pt>
                <c:pt idx="1">
                  <c:v>Total Cost</c:v>
                </c:pt>
                <c:pt idx="2">
                  <c:v>Total Profit</c:v>
                </c:pt>
              </c:strCache>
            </c:strRef>
          </c:cat>
          <c:val>
            <c:numRef>
              <c:f>dashboard!$G$23:$G$25</c:f>
              <c:numCache>
                <c:formatCode>_("$"* #,##0_);_("$"* \(#,##0\);_("$"* "-"??_);_(@_)</c:formatCode>
                <c:ptCount val="3"/>
                <c:pt idx="0">
                  <c:v>64037147.907386221</c:v>
                </c:pt>
                <c:pt idx="1">
                  <c:v>33784529.776895978</c:v>
                </c:pt>
                <c:pt idx="2">
                  <c:v>30252618.130490243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D3-4D22-9BB6-FC3B29FAA7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5656000"/>
        <c:axId val="685661408"/>
      </c:barChart>
      <c:catAx>
        <c:axId val="685656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5661408"/>
        <c:crosses val="autoZero"/>
        <c:auto val="1"/>
        <c:lblAlgn val="ctr"/>
        <c:lblOffset val="100"/>
        <c:noMultiLvlLbl val="0"/>
      </c:catAx>
      <c:valAx>
        <c:axId val="685661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5656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Benchmark vs Strategy 5</a:t>
            </a:r>
          </a:p>
          <a:p>
            <a:pPr>
              <a:defRPr/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dashboard!$A$70</c:f>
              <c:strCache>
                <c:ptCount val="1"/>
                <c:pt idx="0">
                  <c:v>2019 Benchmark Forecast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dashboard!$C$69:$D$69</c:f>
              <c:strCache>
                <c:ptCount val="2"/>
                <c:pt idx="0">
                  <c:v>Total Cost</c:v>
                </c:pt>
                <c:pt idx="1">
                  <c:v>Total Profit</c:v>
                </c:pt>
              </c:strCache>
            </c:strRef>
          </c:cat>
          <c:val>
            <c:numRef>
              <c:f>dashboard!$C$70:$D$70</c:f>
              <c:numCache>
                <c:formatCode>_("$"* #,##0_);_("$"* \(#,##0\);_("$"* "-"??_);_(@_)</c:formatCode>
                <c:ptCount val="2"/>
                <c:pt idx="0">
                  <c:v>33786827.126914099</c:v>
                </c:pt>
                <c:pt idx="1">
                  <c:v>30220487.374403164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19-416C-BF02-5F9428933529}"/>
            </c:ext>
          </c:extLst>
        </c:ser>
        <c:ser>
          <c:idx val="2"/>
          <c:order val="1"/>
          <c:tx>
            <c:strRef>
              <c:f>dashboard!$A$75</c:f>
              <c:strCache>
                <c:ptCount val="1"/>
                <c:pt idx="0">
                  <c:v>Strategy 5 :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(dashboard!$C$75,dashboard!$D$75)</c:f>
              <c:numCache>
                <c:formatCode>_("$"* #,##0_);_("$"* \(#,##0\);_("$"* "-"??_);_(@_)</c:formatCode>
                <c:ptCount val="2"/>
                <c:pt idx="0">
                  <c:v>33786827.126914099</c:v>
                </c:pt>
                <c:pt idx="1">
                  <c:v>53894425.614616394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19-416C-BF02-5F942893352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85677632"/>
        <c:axId val="685678464"/>
      </c:barChart>
      <c:catAx>
        <c:axId val="68567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5678464"/>
        <c:crosses val="autoZero"/>
        <c:auto val="1"/>
        <c:lblAlgn val="ctr"/>
        <c:lblOffset val="100"/>
        <c:noMultiLvlLbl val="0"/>
      </c:catAx>
      <c:valAx>
        <c:axId val="685678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5677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Lariat 2019 Financials by Strategy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'strategy_3_65%_utilization'!$B$1</c:f>
              <c:strCache>
                <c:ptCount val="1"/>
                <c:pt idx="0">
                  <c:v>Total 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'strategy_3_65%_utilization'!$A$2:$A$8</c:f>
              <c:strCache>
                <c:ptCount val="7"/>
                <c:pt idx="0">
                  <c:v>2019 Benchmark Forecast</c:v>
                </c:pt>
                <c:pt idx="1">
                  <c:v>Strategy 1 :</c:v>
                </c:pt>
                <c:pt idx="2">
                  <c:v>Strategy 2 :</c:v>
                </c:pt>
                <c:pt idx="3">
                  <c:v>Strategy 3 :</c:v>
                </c:pt>
                <c:pt idx="4">
                  <c:v>Strategy 4 :</c:v>
                </c:pt>
                <c:pt idx="5">
                  <c:v>Strategy 5 :</c:v>
                </c:pt>
                <c:pt idx="6">
                  <c:v>Strategy 6 :</c:v>
                </c:pt>
              </c:strCache>
            </c:strRef>
          </c:cat>
          <c:val>
            <c:numRef>
              <c:f>'strategy_3_65%_utilization'!$B$2:$B$8</c:f>
              <c:numCache>
                <c:formatCode>_("$"* #,##0_);_("$"* \(#,##0\);_("$"* "-"??_);_(@_)</c:formatCode>
                <c:ptCount val="7"/>
                <c:pt idx="0">
                  <c:v>64007314.501317263</c:v>
                </c:pt>
                <c:pt idx="1">
                  <c:v>64007314.501317263</c:v>
                </c:pt>
                <c:pt idx="2">
                  <c:v>81929362.561686099</c:v>
                </c:pt>
                <c:pt idx="3">
                  <c:v>64007314.501317263</c:v>
                </c:pt>
                <c:pt idx="4">
                  <c:v>66071049.828843519</c:v>
                </c:pt>
                <c:pt idx="5">
                  <c:v>87681252.741530493</c:v>
                </c:pt>
                <c:pt idx="6">
                  <c:v>115850607.91906808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8B-48F8-A94D-948656873558}"/>
            </c:ext>
          </c:extLst>
        </c:ser>
        <c:ser>
          <c:idx val="1"/>
          <c:order val="1"/>
          <c:tx>
            <c:strRef>
              <c:f>'strategy_3_65%_utilization'!$C$1</c:f>
              <c:strCache>
                <c:ptCount val="1"/>
                <c:pt idx="0">
                  <c:v>Total Cost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'strategy_3_65%_utilization'!$A$2:$A$8</c:f>
              <c:strCache>
                <c:ptCount val="7"/>
                <c:pt idx="0">
                  <c:v>2019 Benchmark Forecast</c:v>
                </c:pt>
                <c:pt idx="1">
                  <c:v>Strategy 1 :</c:v>
                </c:pt>
                <c:pt idx="2">
                  <c:v>Strategy 2 :</c:v>
                </c:pt>
                <c:pt idx="3">
                  <c:v>Strategy 3 :</c:v>
                </c:pt>
                <c:pt idx="4">
                  <c:v>Strategy 4 :</c:v>
                </c:pt>
                <c:pt idx="5">
                  <c:v>Strategy 5 :</c:v>
                </c:pt>
                <c:pt idx="6">
                  <c:v>Strategy 6 :</c:v>
                </c:pt>
              </c:strCache>
            </c:strRef>
          </c:cat>
          <c:val>
            <c:numRef>
              <c:f>'strategy_3_65%_utilization'!$C$2:$C$8</c:f>
              <c:numCache>
                <c:formatCode>_("$"* #,##0_);_("$"* \(#,##0\);_("$"* "-"??_);_(@_)</c:formatCode>
                <c:ptCount val="7"/>
                <c:pt idx="0">
                  <c:v>33786827.126914099</c:v>
                </c:pt>
                <c:pt idx="1">
                  <c:v>33284110.865508378</c:v>
                </c:pt>
                <c:pt idx="2">
                  <c:v>44286827.126914099</c:v>
                </c:pt>
                <c:pt idx="3">
                  <c:v>13293076.022461185</c:v>
                </c:pt>
                <c:pt idx="4">
                  <c:v>33786827.126914099</c:v>
                </c:pt>
                <c:pt idx="5">
                  <c:v>33786827.126914099</c:v>
                </c:pt>
                <c:pt idx="6">
                  <c:v>36408788.958901629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8B-48F8-A94D-948656873558}"/>
            </c:ext>
          </c:extLst>
        </c:ser>
        <c:ser>
          <c:idx val="2"/>
          <c:order val="2"/>
          <c:tx>
            <c:strRef>
              <c:f>'strategy_3_65%_utilization'!$D$1</c:f>
              <c:strCache>
                <c:ptCount val="1"/>
                <c:pt idx="0">
                  <c:v>Total Profit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'strategy_3_65%_utilization'!$A$2:$A$8</c:f>
              <c:strCache>
                <c:ptCount val="7"/>
                <c:pt idx="0">
                  <c:v>2019 Benchmark Forecast</c:v>
                </c:pt>
                <c:pt idx="1">
                  <c:v>Strategy 1 :</c:v>
                </c:pt>
                <c:pt idx="2">
                  <c:v>Strategy 2 :</c:v>
                </c:pt>
                <c:pt idx="3">
                  <c:v>Strategy 3 :</c:v>
                </c:pt>
                <c:pt idx="4">
                  <c:v>Strategy 4 :</c:v>
                </c:pt>
                <c:pt idx="5">
                  <c:v>Strategy 5 :</c:v>
                </c:pt>
                <c:pt idx="6">
                  <c:v>Strategy 6 :</c:v>
                </c:pt>
              </c:strCache>
            </c:strRef>
          </c:cat>
          <c:val>
            <c:numRef>
              <c:f>'strategy_3_65%_utilization'!$D$2:$D$8</c:f>
              <c:numCache>
                <c:formatCode>_("$"* #,##0_);_("$"* \(#,##0\);_("$"* "-"??_);_(@_)</c:formatCode>
                <c:ptCount val="7"/>
                <c:pt idx="0">
                  <c:v>30220487.374403164</c:v>
                </c:pt>
                <c:pt idx="1">
                  <c:v>30723203.635808885</c:v>
                </c:pt>
                <c:pt idx="2">
                  <c:v>37642535.434772</c:v>
                </c:pt>
                <c:pt idx="3">
                  <c:v>50714238.478856079</c:v>
                </c:pt>
                <c:pt idx="4">
                  <c:v>32284222.70192942</c:v>
                </c:pt>
                <c:pt idx="5">
                  <c:v>53894425.614616394</c:v>
                </c:pt>
                <c:pt idx="6">
                  <c:v>79441818.960166454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8B-48F8-A94D-9486568735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5691776"/>
        <c:axId val="685682624"/>
        <c:extLst>
          <c:ext xmlns:c15="http://schemas.microsoft.com/office/drawing/2012/chart" uri="{02D57815-91ED-43cb-92C2-25804820EDAC}">
            <c15:filteredBa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'strategy_3_65%_utilization'!$E$1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'strategy_3_65%_utilization'!$A$2:$A$8</c15:sqref>
                        </c15:formulaRef>
                      </c:ext>
                    </c:extLst>
                    <c:strCache>
                      <c:ptCount val="7"/>
                      <c:pt idx="0">
                        <c:v>2019 Benchmark Forecast</c:v>
                      </c:pt>
                      <c:pt idx="1">
                        <c:v>Strategy 1 :</c:v>
                      </c:pt>
                      <c:pt idx="2">
                        <c:v>Strategy 2 :</c:v>
                      </c:pt>
                      <c:pt idx="3">
                        <c:v>Strategy 3 :</c:v>
                      </c:pt>
                      <c:pt idx="4">
                        <c:v>Strategy 4 :</c:v>
                      </c:pt>
                      <c:pt idx="5">
                        <c:v>Strategy 5 :</c:v>
                      </c:pt>
                      <c:pt idx="6">
                        <c:v>Strategy 6 :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'strategy_3_65%_utilization'!$E$2:$E$8</c15:sqref>
                        </c15:formulaRef>
                      </c:ext>
                    </c:extLst>
                    <c:numCache>
                      <c:formatCode>General</c:formatCode>
                      <c:ptCount val="7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F48B-48F8-A94D-948656873558}"/>
                  </c:ext>
                </c:extLst>
              </c15:ser>
            </c15:filteredBarSeries>
          </c:ext>
        </c:extLst>
      </c:barChart>
      <c:catAx>
        <c:axId val="685691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5682624"/>
        <c:crosses val="autoZero"/>
        <c:auto val="1"/>
        <c:lblAlgn val="ctr"/>
        <c:lblOffset val="100"/>
        <c:noMultiLvlLbl val="0"/>
      </c:catAx>
      <c:valAx>
        <c:axId val="685682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5691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027343484081782"/>
          <c:y val="0.93519926220589367"/>
          <c:w val="0.33826196797446434"/>
          <c:h val="5.52774574899513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Profit</a:t>
            </a:r>
            <a:r>
              <a:rPr lang="en-US" baseline="0"/>
              <a:t> : Cost Per Car, by Make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dashboard!$M$20</c:f>
              <c:strCache>
                <c:ptCount val="1"/>
                <c:pt idx="0">
                  <c:v>Profit/Car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(dashboard!$L$21:$L$35,dashboard!$L$40:$L$54)</c:f>
              <c:strCache>
                <c:ptCount val="30"/>
                <c:pt idx="0">
                  <c:v>Renault</c:v>
                </c:pt>
                <c:pt idx="1">
                  <c:v>Panoz</c:v>
                </c:pt>
                <c:pt idx="2">
                  <c:v>MG</c:v>
                </c:pt>
                <c:pt idx="3">
                  <c:v>Shelby</c:v>
                </c:pt>
                <c:pt idx="4">
                  <c:v>Lamborghini</c:v>
                </c:pt>
                <c:pt idx="5">
                  <c:v>Daihatsu</c:v>
                </c:pt>
                <c:pt idx="6">
                  <c:v>Citro√´n</c:v>
                </c:pt>
                <c:pt idx="7">
                  <c:v>Geo</c:v>
                </c:pt>
                <c:pt idx="8">
                  <c:v>Aston Martin</c:v>
                </c:pt>
                <c:pt idx="9">
                  <c:v>Daewoo</c:v>
                </c:pt>
                <c:pt idx="10">
                  <c:v>Chrysler</c:v>
                </c:pt>
                <c:pt idx="11">
                  <c:v>Lincoln</c:v>
                </c:pt>
                <c:pt idx="12">
                  <c:v>Infiniti</c:v>
                </c:pt>
                <c:pt idx="13">
                  <c:v>Mercury</c:v>
                </c:pt>
                <c:pt idx="14">
                  <c:v>Scion</c:v>
                </c:pt>
                <c:pt idx="15">
                  <c:v>Spyker</c:v>
                </c:pt>
                <c:pt idx="16">
                  <c:v>Maybach</c:v>
                </c:pt>
                <c:pt idx="17">
                  <c:v>Morgan</c:v>
                </c:pt>
                <c:pt idx="18">
                  <c:v>Jaguar</c:v>
                </c:pt>
                <c:pt idx="19">
                  <c:v>Ram</c:v>
                </c:pt>
                <c:pt idx="20">
                  <c:v>Rolls-Royce</c:v>
                </c:pt>
                <c:pt idx="21">
                  <c:v>Saturn</c:v>
                </c:pt>
                <c:pt idx="22">
                  <c:v>Merkur</c:v>
                </c:pt>
                <c:pt idx="23">
                  <c:v>Ferrari</c:v>
                </c:pt>
                <c:pt idx="24">
                  <c:v>Holden</c:v>
                </c:pt>
                <c:pt idx="25">
                  <c:v>Peugeot</c:v>
                </c:pt>
                <c:pt idx="26">
                  <c:v>Fiat</c:v>
                </c:pt>
                <c:pt idx="27">
                  <c:v>Aptera</c:v>
                </c:pt>
                <c:pt idx="28">
                  <c:v>Hillman</c:v>
                </c:pt>
                <c:pt idx="29">
                  <c:v>Corbin</c:v>
                </c:pt>
              </c:strCache>
            </c:strRef>
          </c:cat>
          <c:val>
            <c:numRef>
              <c:f>(dashboard!$M$21:$M$35,dashboard!$M$40:$M$54)</c:f>
              <c:numCache>
                <c:formatCode>_("$"* #,##0_);_("$"* \(#,##0\);_("$"* "-"??_);_(@_)</c:formatCode>
                <c:ptCount val="30"/>
                <c:pt idx="0">
                  <c:v>7857.5650000000005</c:v>
                </c:pt>
                <c:pt idx="1">
                  <c:v>7661.66</c:v>
                </c:pt>
                <c:pt idx="2">
                  <c:v>7633.3549999999996</c:v>
                </c:pt>
                <c:pt idx="3">
                  <c:v>7462.88</c:v>
                </c:pt>
                <c:pt idx="4">
                  <c:v>6886.2903846153858</c:v>
                </c:pt>
                <c:pt idx="5">
                  <c:v>6522.1500000000024</c:v>
                </c:pt>
                <c:pt idx="6">
                  <c:v>6503.5933333333332</c:v>
                </c:pt>
                <c:pt idx="7">
                  <c:v>6308.8944444444433</c:v>
                </c:pt>
                <c:pt idx="8">
                  <c:v>6260.5567857142851</c:v>
                </c:pt>
                <c:pt idx="9">
                  <c:v>6230.2922222222232</c:v>
                </c:pt>
                <c:pt idx="10">
                  <c:v>6172.8145714285702</c:v>
                </c:pt>
                <c:pt idx="11">
                  <c:v>6128.7593506493486</c:v>
                </c:pt>
                <c:pt idx="12">
                  <c:v>6059.9044642857116</c:v>
                </c:pt>
                <c:pt idx="13">
                  <c:v>5995.9101020408161</c:v>
                </c:pt>
                <c:pt idx="14">
                  <c:v>5953.021333333334</c:v>
                </c:pt>
                <c:pt idx="15">
                  <c:v>4918.9700000000012</c:v>
                </c:pt>
                <c:pt idx="16">
                  <c:v>4912.4950000000017</c:v>
                </c:pt>
                <c:pt idx="17">
                  <c:v>4841.74</c:v>
                </c:pt>
                <c:pt idx="18">
                  <c:v>4778.7548387096749</c:v>
                </c:pt>
                <c:pt idx="19">
                  <c:v>4711.7360000000008</c:v>
                </c:pt>
                <c:pt idx="20">
                  <c:v>4689.8233333333346</c:v>
                </c:pt>
                <c:pt idx="21">
                  <c:v>4637.2918181818186</c:v>
                </c:pt>
                <c:pt idx="22">
                  <c:v>4510.0666666666657</c:v>
                </c:pt>
                <c:pt idx="23">
                  <c:v>4490.7226666666675</c:v>
                </c:pt>
                <c:pt idx="24">
                  <c:v>3969.5049999999992</c:v>
                </c:pt>
                <c:pt idx="25">
                  <c:v>3362.6100000000006</c:v>
                </c:pt>
                <c:pt idx="26">
                  <c:v>3359.5300000000007</c:v>
                </c:pt>
                <c:pt idx="27">
                  <c:v>2849.3700000000008</c:v>
                </c:pt>
                <c:pt idx="28">
                  <c:v>2813.66</c:v>
                </c:pt>
                <c:pt idx="29">
                  <c:v>935.93000000000029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86-4649-88BB-24F8098C1CED}"/>
            </c:ext>
          </c:extLst>
        </c:ser>
        <c:ser>
          <c:idx val="1"/>
          <c:order val="1"/>
          <c:tx>
            <c:strRef>
              <c:f>dashboard!$N$20</c:f>
              <c:strCache>
                <c:ptCount val="1"/>
                <c:pt idx="0">
                  <c:v>Cost/Car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(dashboard!$L$21:$L$35,dashboard!$L$40:$L$54)</c:f>
              <c:strCache>
                <c:ptCount val="30"/>
                <c:pt idx="0">
                  <c:v>Renault</c:v>
                </c:pt>
                <c:pt idx="1">
                  <c:v>Panoz</c:v>
                </c:pt>
                <c:pt idx="2">
                  <c:v>MG</c:v>
                </c:pt>
                <c:pt idx="3">
                  <c:v>Shelby</c:v>
                </c:pt>
                <c:pt idx="4">
                  <c:v>Lamborghini</c:v>
                </c:pt>
                <c:pt idx="5">
                  <c:v>Daihatsu</c:v>
                </c:pt>
                <c:pt idx="6">
                  <c:v>Citro√´n</c:v>
                </c:pt>
                <c:pt idx="7">
                  <c:v>Geo</c:v>
                </c:pt>
                <c:pt idx="8">
                  <c:v>Aston Martin</c:v>
                </c:pt>
                <c:pt idx="9">
                  <c:v>Daewoo</c:v>
                </c:pt>
                <c:pt idx="10">
                  <c:v>Chrysler</c:v>
                </c:pt>
                <c:pt idx="11">
                  <c:v>Lincoln</c:v>
                </c:pt>
                <c:pt idx="12">
                  <c:v>Infiniti</c:v>
                </c:pt>
                <c:pt idx="13">
                  <c:v>Mercury</c:v>
                </c:pt>
                <c:pt idx="14">
                  <c:v>Scion</c:v>
                </c:pt>
                <c:pt idx="15">
                  <c:v>Spyker</c:v>
                </c:pt>
                <c:pt idx="16">
                  <c:v>Maybach</c:v>
                </c:pt>
                <c:pt idx="17">
                  <c:v>Morgan</c:v>
                </c:pt>
                <c:pt idx="18">
                  <c:v>Jaguar</c:v>
                </c:pt>
                <c:pt idx="19">
                  <c:v>Ram</c:v>
                </c:pt>
                <c:pt idx="20">
                  <c:v>Rolls-Royce</c:v>
                </c:pt>
                <c:pt idx="21">
                  <c:v>Saturn</c:v>
                </c:pt>
                <c:pt idx="22">
                  <c:v>Merkur</c:v>
                </c:pt>
                <c:pt idx="23">
                  <c:v>Ferrari</c:v>
                </c:pt>
                <c:pt idx="24">
                  <c:v>Holden</c:v>
                </c:pt>
                <c:pt idx="25">
                  <c:v>Peugeot</c:v>
                </c:pt>
                <c:pt idx="26">
                  <c:v>Fiat</c:v>
                </c:pt>
                <c:pt idx="27">
                  <c:v>Aptera</c:v>
                </c:pt>
                <c:pt idx="28">
                  <c:v>Hillman</c:v>
                </c:pt>
                <c:pt idx="29">
                  <c:v>Corbin</c:v>
                </c:pt>
              </c:strCache>
            </c:strRef>
          </c:cat>
          <c:val>
            <c:numRef>
              <c:f>(dashboard!$N$21:$N$35,dashboard!$N$40:$N$54)</c:f>
              <c:numCache>
                <c:formatCode>_("$"* #,##0_);_("$"* \(#,##0\);_("$"* "-"??_);_(@_)</c:formatCode>
                <c:ptCount val="30"/>
                <c:pt idx="0">
                  <c:v>5852.9349999999995</c:v>
                </c:pt>
                <c:pt idx="1">
                  <c:v>8051.34</c:v>
                </c:pt>
                <c:pt idx="2">
                  <c:v>8092.6450000000004</c:v>
                </c:pt>
                <c:pt idx="3">
                  <c:v>8128.12</c:v>
                </c:pt>
                <c:pt idx="4">
                  <c:v>7364.0557692307684</c:v>
                </c:pt>
                <c:pt idx="5">
                  <c:v>7986.1833333333316</c:v>
                </c:pt>
                <c:pt idx="6">
                  <c:v>6790.7400000000007</c:v>
                </c:pt>
                <c:pt idx="7">
                  <c:v>7511.1055555555567</c:v>
                </c:pt>
                <c:pt idx="8">
                  <c:v>7437.300357142858</c:v>
                </c:pt>
                <c:pt idx="9">
                  <c:v>7807.152222222222</c:v>
                </c:pt>
                <c:pt idx="10">
                  <c:v>7340.9568571428581</c:v>
                </c:pt>
                <c:pt idx="11">
                  <c:v>7501.7471428571444</c:v>
                </c:pt>
                <c:pt idx="12">
                  <c:v>7654.9883928571453</c:v>
                </c:pt>
                <c:pt idx="13">
                  <c:v>7522.2837755102046</c:v>
                </c:pt>
                <c:pt idx="14">
                  <c:v>7212.978666666666</c:v>
                </c:pt>
                <c:pt idx="15">
                  <c:v>8243.3633333333328</c:v>
                </c:pt>
                <c:pt idx="16">
                  <c:v>7536.704999999999</c:v>
                </c:pt>
                <c:pt idx="17">
                  <c:v>8983.26</c:v>
                </c:pt>
                <c:pt idx="18">
                  <c:v>7739.2451612903251</c:v>
                </c:pt>
                <c:pt idx="19">
                  <c:v>6782.8639999999996</c:v>
                </c:pt>
                <c:pt idx="20">
                  <c:v>7253.5099999999993</c:v>
                </c:pt>
                <c:pt idx="21">
                  <c:v>7425.3899999999994</c:v>
                </c:pt>
                <c:pt idx="22">
                  <c:v>7383.9333333333343</c:v>
                </c:pt>
                <c:pt idx="23">
                  <c:v>7808.9439999999986</c:v>
                </c:pt>
                <c:pt idx="24">
                  <c:v>7150.4950000000008</c:v>
                </c:pt>
                <c:pt idx="25">
                  <c:v>8299.39</c:v>
                </c:pt>
                <c:pt idx="26">
                  <c:v>7444.4699999999993</c:v>
                </c:pt>
                <c:pt idx="27">
                  <c:v>7725.6299999999992</c:v>
                </c:pt>
                <c:pt idx="28">
                  <c:v>8491.34</c:v>
                </c:pt>
                <c:pt idx="29">
                  <c:v>8848.07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86-4649-88BB-24F8098C1C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1202256"/>
        <c:axId val="951209328"/>
      </c:barChart>
      <c:catAx>
        <c:axId val="95120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1209328"/>
        <c:crosses val="autoZero"/>
        <c:auto val="1"/>
        <c:lblAlgn val="ctr"/>
        <c:lblOffset val="100"/>
        <c:noMultiLvlLbl val="0"/>
      </c:catAx>
      <c:valAx>
        <c:axId val="951209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1202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Fleet Finances,</a:t>
            </a:r>
            <a:r>
              <a:rPr lang="en-US" baseline="0"/>
              <a:t> by Make Year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dashboard!$L$8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dashboard!$M$7:$O$7</c:f>
              <c:strCache>
                <c:ptCount val="3"/>
                <c:pt idx="0">
                  <c:v>Revenue per Car</c:v>
                </c:pt>
                <c:pt idx="1">
                  <c:v>Cost per Car</c:v>
                </c:pt>
                <c:pt idx="2">
                  <c:v>Profit per Car</c:v>
                </c:pt>
              </c:strCache>
            </c:strRef>
          </c:cat>
          <c:val>
            <c:numRef>
              <c:f>dashboard!$M$8:$O$8</c:f>
              <c:numCache>
                <c:formatCode>_("$"* #,##0.00_);_("$"* \(#,##0.00\);_("$"* "-"??_);_(@_)</c:formatCode>
                <c:ptCount val="3"/>
                <c:pt idx="0">
                  <c:v>13144.949892661982</c:v>
                </c:pt>
                <c:pt idx="1">
                  <c:v>7604.614067011441</c:v>
                </c:pt>
                <c:pt idx="2">
                  <c:v>5540.3358256505371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9D-401C-BB99-9E0097A6D6CF}"/>
            </c:ext>
          </c:extLst>
        </c:ser>
        <c:ser>
          <c:idx val="1"/>
          <c:order val="1"/>
          <c:tx>
            <c:strRef>
              <c:f>dashboard!$L$9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dashboard!$M$7:$O$7</c:f>
              <c:strCache>
                <c:ptCount val="3"/>
                <c:pt idx="0">
                  <c:v>Revenue per Car</c:v>
                </c:pt>
                <c:pt idx="1">
                  <c:v>Cost per Car</c:v>
                </c:pt>
                <c:pt idx="2">
                  <c:v>Profit per Car</c:v>
                </c:pt>
              </c:strCache>
            </c:strRef>
          </c:cat>
          <c:val>
            <c:numRef>
              <c:f>dashboard!$M$9:$O$9</c:f>
              <c:numCache>
                <c:formatCode>_("$"* #,##0.00_);_("$"* \(#,##0.00\);_("$"* "-"??_);_(@_)</c:formatCode>
                <c:ptCount val="3"/>
                <c:pt idx="0">
                  <c:v>13176.493948542986</c:v>
                </c:pt>
                <c:pt idx="1">
                  <c:v>7613.5995901169381</c:v>
                </c:pt>
                <c:pt idx="2">
                  <c:v>5562.8943584260378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9D-401C-BB99-9E0097A6D6CF}"/>
            </c:ext>
          </c:extLst>
        </c:ser>
        <c:ser>
          <c:idx val="2"/>
          <c:order val="2"/>
          <c:tx>
            <c:strRef>
              <c:f>dashboard!$L$10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dashboard!$M$7:$O$7</c:f>
              <c:strCache>
                <c:ptCount val="3"/>
                <c:pt idx="0">
                  <c:v>Revenue per Car</c:v>
                </c:pt>
                <c:pt idx="1">
                  <c:v>Cost per Car</c:v>
                </c:pt>
                <c:pt idx="2">
                  <c:v>Profit per Car</c:v>
                </c:pt>
              </c:strCache>
            </c:strRef>
          </c:cat>
          <c:val>
            <c:numRef>
              <c:f>dashboard!$M$10:$O$10</c:f>
              <c:numCache>
                <c:formatCode>_("$"* #,##0.00_);_("$"* \(#,##0.00\);_("$"* "-"??_);_(@_)</c:formatCode>
                <c:ptCount val="3"/>
                <c:pt idx="0">
                  <c:v>13249.38686416261</c:v>
                </c:pt>
                <c:pt idx="1">
                  <c:v>7567.4110312942066</c:v>
                </c:pt>
                <c:pt idx="2">
                  <c:v>5681.975832868402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9D-401C-BB99-9E0097A6D6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06139263"/>
        <c:axId val="1906141343"/>
      </c:barChart>
      <c:catAx>
        <c:axId val="1906139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6141343"/>
        <c:crosses val="autoZero"/>
        <c:auto val="1"/>
        <c:lblAlgn val="ctr"/>
        <c:lblOffset val="100"/>
        <c:noMultiLvlLbl val="0"/>
      </c:catAx>
      <c:valAx>
        <c:axId val="1906141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6139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Benchmark vs Strategy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dashboard!$A$70</c:f>
              <c:strCache>
                <c:ptCount val="1"/>
                <c:pt idx="0">
                  <c:v>2019 Benchmark Forecast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dashboard!$C$69:$D$69</c:f>
              <c:strCache>
                <c:ptCount val="2"/>
                <c:pt idx="0">
                  <c:v>Total Cost</c:v>
                </c:pt>
                <c:pt idx="1">
                  <c:v>Total Profit</c:v>
                </c:pt>
              </c:strCache>
            </c:strRef>
          </c:cat>
          <c:val>
            <c:numRef>
              <c:f>dashboard!$C$70:$D$70</c:f>
              <c:numCache>
                <c:formatCode>_("$"* #,##0_);_("$"* \(#,##0\);_("$"* "-"??_);_(@_)</c:formatCode>
                <c:ptCount val="2"/>
                <c:pt idx="0">
                  <c:v>33786827.126914099</c:v>
                </c:pt>
                <c:pt idx="1">
                  <c:v>30220487.374403164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B9-45BA-887F-C954CF3E8946}"/>
            </c:ext>
          </c:extLst>
        </c:ser>
        <c:ser>
          <c:idx val="1"/>
          <c:order val="1"/>
          <c:tx>
            <c:strRef>
              <c:f>dashboard!$A$71</c:f>
              <c:strCache>
                <c:ptCount val="1"/>
                <c:pt idx="0">
                  <c:v>Strategy 1 :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dashboard!$C$69:$D$69</c:f>
              <c:strCache>
                <c:ptCount val="2"/>
                <c:pt idx="0">
                  <c:v>Total Cost</c:v>
                </c:pt>
                <c:pt idx="1">
                  <c:v>Total Profit</c:v>
                </c:pt>
              </c:strCache>
            </c:strRef>
          </c:cat>
          <c:val>
            <c:numRef>
              <c:f>dashboard!$C$71:$D$71</c:f>
              <c:numCache>
                <c:formatCode>_("$"* #,##0_);_("$"* \(#,##0\);_("$"* "-"??_);_(@_)</c:formatCode>
                <c:ptCount val="2"/>
                <c:pt idx="0">
                  <c:v>33284110.865508378</c:v>
                </c:pt>
                <c:pt idx="1">
                  <c:v>30723203.635808885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B9-45BA-887F-C954CF3E89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85677632"/>
        <c:axId val="685678464"/>
      </c:barChart>
      <c:catAx>
        <c:axId val="68567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5678464"/>
        <c:crosses val="autoZero"/>
        <c:auto val="1"/>
        <c:lblAlgn val="ctr"/>
        <c:lblOffset val="100"/>
        <c:noMultiLvlLbl val="0"/>
      </c:catAx>
      <c:valAx>
        <c:axId val="685678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5677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Branch</a:t>
            </a:r>
            <a:r>
              <a:rPr lang="en-US" baseline="0" dirty="0"/>
              <a:t> Revenue, by City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'4_branch_location'!$E$1</c:f>
              <c:strCache>
                <c:ptCount val="1"/>
                <c:pt idx="0">
                  <c:v> branch_revenue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'4_branch_location'!$B$2:$B$51</c:f>
              <c:strCache>
                <c:ptCount val="50"/>
                <c:pt idx="0">
                  <c:v>Galveston</c:v>
                </c:pt>
                <c:pt idx="1">
                  <c:v>Tampa</c:v>
                </c:pt>
                <c:pt idx="2">
                  <c:v>Atlanta</c:v>
                </c:pt>
                <c:pt idx="3">
                  <c:v>San Antonio</c:v>
                </c:pt>
                <c:pt idx="4">
                  <c:v>Fort Worth</c:v>
                </c:pt>
                <c:pt idx="5">
                  <c:v>Charlotte</c:v>
                </c:pt>
                <c:pt idx="6">
                  <c:v>Denver</c:v>
                </c:pt>
                <c:pt idx="7">
                  <c:v>Raleigh</c:v>
                </c:pt>
                <c:pt idx="8">
                  <c:v>Birmingham</c:v>
                </c:pt>
                <c:pt idx="9">
                  <c:v>Kissimmee</c:v>
                </c:pt>
                <c:pt idx="10">
                  <c:v>Seminole</c:v>
                </c:pt>
                <c:pt idx="11">
                  <c:v>Yonkers</c:v>
                </c:pt>
                <c:pt idx="12">
                  <c:v>Salinas</c:v>
                </c:pt>
                <c:pt idx="13">
                  <c:v>Kansas City</c:v>
                </c:pt>
                <c:pt idx="14">
                  <c:v>Sioux City</c:v>
                </c:pt>
                <c:pt idx="15">
                  <c:v>New York City</c:v>
                </c:pt>
                <c:pt idx="16">
                  <c:v>Amarillo</c:v>
                </c:pt>
                <c:pt idx="17">
                  <c:v>Longview</c:v>
                </c:pt>
                <c:pt idx="18">
                  <c:v>El Paso</c:v>
                </c:pt>
                <c:pt idx="19">
                  <c:v>Washington</c:v>
                </c:pt>
                <c:pt idx="20">
                  <c:v>Waterloo</c:v>
                </c:pt>
                <c:pt idx="21">
                  <c:v>Saint Louis</c:v>
                </c:pt>
                <c:pt idx="22">
                  <c:v>Boise</c:v>
                </c:pt>
                <c:pt idx="23">
                  <c:v>Charlotte</c:v>
                </c:pt>
                <c:pt idx="24">
                  <c:v>Los Angeles</c:v>
                </c:pt>
                <c:pt idx="25">
                  <c:v>York</c:v>
                </c:pt>
                <c:pt idx="26">
                  <c:v>Las Vegas</c:v>
                </c:pt>
                <c:pt idx="27">
                  <c:v>Kalamazoo</c:v>
                </c:pt>
                <c:pt idx="28">
                  <c:v>El Paso</c:v>
                </c:pt>
                <c:pt idx="29">
                  <c:v>Duluth</c:v>
                </c:pt>
                <c:pt idx="30">
                  <c:v>Jersey City</c:v>
                </c:pt>
                <c:pt idx="31">
                  <c:v>Miami</c:v>
                </c:pt>
                <c:pt idx="32">
                  <c:v>Washington</c:v>
                </c:pt>
                <c:pt idx="33">
                  <c:v>Lake Charles</c:v>
                </c:pt>
                <c:pt idx="34">
                  <c:v>Washington</c:v>
                </c:pt>
                <c:pt idx="35">
                  <c:v>Baltimore</c:v>
                </c:pt>
                <c:pt idx="36">
                  <c:v>San Angelo</c:v>
                </c:pt>
                <c:pt idx="37">
                  <c:v>Denver</c:v>
                </c:pt>
                <c:pt idx="38">
                  <c:v>Burbank</c:v>
                </c:pt>
                <c:pt idx="39">
                  <c:v>Saginaw</c:v>
                </c:pt>
                <c:pt idx="40">
                  <c:v>Tucson</c:v>
                </c:pt>
                <c:pt idx="41">
                  <c:v>Los Angeles</c:v>
                </c:pt>
                <c:pt idx="42">
                  <c:v>Sacramento</c:v>
                </c:pt>
                <c:pt idx="43">
                  <c:v>Houston</c:v>
                </c:pt>
                <c:pt idx="44">
                  <c:v>Roanoke</c:v>
                </c:pt>
                <c:pt idx="45">
                  <c:v>Fullerton</c:v>
                </c:pt>
                <c:pt idx="46">
                  <c:v>Sacramento</c:v>
                </c:pt>
                <c:pt idx="47">
                  <c:v>New York City</c:v>
                </c:pt>
                <c:pt idx="48">
                  <c:v>Pomona</c:v>
                </c:pt>
                <c:pt idx="49">
                  <c:v>Fort Worth</c:v>
                </c:pt>
              </c:strCache>
            </c:strRef>
          </c:cat>
          <c:val>
            <c:numRef>
              <c:f>'4_branch_location'!$E$2:$E$51</c:f>
              <c:numCache>
                <c:formatCode>_("$"* #,##0_);_("$"* \(#,##0\);_("$"* "-"??_);_(@_)</c:formatCode>
                <c:ptCount val="50"/>
                <c:pt idx="0">
                  <c:v>1037312</c:v>
                </c:pt>
                <c:pt idx="1">
                  <c:v>1065962</c:v>
                </c:pt>
                <c:pt idx="2">
                  <c:v>1052496</c:v>
                </c:pt>
                <c:pt idx="3">
                  <c:v>1064736</c:v>
                </c:pt>
                <c:pt idx="4">
                  <c:v>1065509</c:v>
                </c:pt>
                <c:pt idx="5">
                  <c:v>1036609</c:v>
                </c:pt>
                <c:pt idx="6">
                  <c:v>1096100</c:v>
                </c:pt>
                <c:pt idx="7">
                  <c:v>1057745</c:v>
                </c:pt>
                <c:pt idx="8">
                  <c:v>1070320</c:v>
                </c:pt>
                <c:pt idx="9">
                  <c:v>1068063</c:v>
                </c:pt>
                <c:pt idx="10">
                  <c:v>1041114</c:v>
                </c:pt>
                <c:pt idx="11">
                  <c:v>1049024</c:v>
                </c:pt>
                <c:pt idx="12">
                  <c:v>1065980</c:v>
                </c:pt>
                <c:pt idx="13">
                  <c:v>1032698</c:v>
                </c:pt>
                <c:pt idx="14">
                  <c:v>1014274</c:v>
                </c:pt>
                <c:pt idx="15">
                  <c:v>1015575</c:v>
                </c:pt>
                <c:pt idx="16">
                  <c:v>1038243</c:v>
                </c:pt>
                <c:pt idx="17">
                  <c:v>1094796</c:v>
                </c:pt>
                <c:pt idx="18">
                  <c:v>1066228</c:v>
                </c:pt>
                <c:pt idx="19">
                  <c:v>1055132</c:v>
                </c:pt>
                <c:pt idx="20">
                  <c:v>1024806</c:v>
                </c:pt>
                <c:pt idx="21">
                  <c:v>1111112</c:v>
                </c:pt>
                <c:pt idx="22">
                  <c:v>1077933</c:v>
                </c:pt>
                <c:pt idx="23">
                  <c:v>1082085</c:v>
                </c:pt>
                <c:pt idx="24">
                  <c:v>1015440</c:v>
                </c:pt>
                <c:pt idx="25">
                  <c:v>1009498</c:v>
                </c:pt>
                <c:pt idx="26">
                  <c:v>995514</c:v>
                </c:pt>
                <c:pt idx="27">
                  <c:v>1065459</c:v>
                </c:pt>
                <c:pt idx="28">
                  <c:v>1081213</c:v>
                </c:pt>
                <c:pt idx="29">
                  <c:v>1002894</c:v>
                </c:pt>
                <c:pt idx="30">
                  <c:v>1020054</c:v>
                </c:pt>
                <c:pt idx="31">
                  <c:v>1096105</c:v>
                </c:pt>
                <c:pt idx="32">
                  <c:v>1059885</c:v>
                </c:pt>
                <c:pt idx="33">
                  <c:v>1027644</c:v>
                </c:pt>
                <c:pt idx="34">
                  <c:v>1072733</c:v>
                </c:pt>
                <c:pt idx="35">
                  <c:v>1076214</c:v>
                </c:pt>
                <c:pt idx="36">
                  <c:v>1044534</c:v>
                </c:pt>
                <c:pt idx="37">
                  <c:v>1058930</c:v>
                </c:pt>
                <c:pt idx="38">
                  <c:v>1062184</c:v>
                </c:pt>
                <c:pt idx="39">
                  <c:v>1066352</c:v>
                </c:pt>
                <c:pt idx="40">
                  <c:v>1029476</c:v>
                </c:pt>
                <c:pt idx="41">
                  <c:v>1089487</c:v>
                </c:pt>
                <c:pt idx="42">
                  <c:v>1028288</c:v>
                </c:pt>
                <c:pt idx="43">
                  <c:v>1075848</c:v>
                </c:pt>
                <c:pt idx="44">
                  <c:v>1087019</c:v>
                </c:pt>
                <c:pt idx="45">
                  <c:v>1064369</c:v>
                </c:pt>
                <c:pt idx="46">
                  <c:v>1062973</c:v>
                </c:pt>
                <c:pt idx="47">
                  <c:v>1058021</c:v>
                </c:pt>
                <c:pt idx="48">
                  <c:v>1111109</c:v>
                </c:pt>
                <c:pt idx="49">
                  <c:v>1085112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19-48AD-BD89-B350C4AEA9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0208656"/>
        <c:axId val="840204496"/>
      </c:barChart>
      <c:catAx>
        <c:axId val="84020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0204496"/>
        <c:crosses val="autoZero"/>
        <c:auto val="1"/>
        <c:lblAlgn val="ctr"/>
        <c:lblOffset val="100"/>
        <c:noMultiLvlLbl val="0"/>
      </c:catAx>
      <c:valAx>
        <c:axId val="840204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0208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Benchmark vs Strategy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29672206005407"/>
          <c:y val="0.11374601716384718"/>
          <c:w val="0.83910386837408968"/>
          <c:h val="0.74441457098385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dashboard!$A$70</c:f>
              <c:strCache>
                <c:ptCount val="1"/>
                <c:pt idx="0">
                  <c:v>2019 Benchmark Forecast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dashboard!$C$69:$D$69</c:f>
              <c:strCache>
                <c:ptCount val="2"/>
                <c:pt idx="0">
                  <c:v>Total Cost</c:v>
                </c:pt>
                <c:pt idx="1">
                  <c:v>Total Profit</c:v>
                </c:pt>
              </c:strCache>
            </c:strRef>
          </c:cat>
          <c:val>
            <c:numRef>
              <c:f>dashboard!$C$70:$D$70</c:f>
              <c:numCache>
                <c:formatCode>_("$"* #,##0_);_("$"* \(#,##0\);_("$"* "-"??_);_(@_)</c:formatCode>
                <c:ptCount val="2"/>
                <c:pt idx="0">
                  <c:v>33786827.126914099</c:v>
                </c:pt>
                <c:pt idx="1">
                  <c:v>30220487.374403164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E5-4DF2-BED2-C7046D1A90A0}"/>
            </c:ext>
          </c:extLst>
        </c:ser>
        <c:ser>
          <c:idx val="1"/>
          <c:order val="1"/>
          <c:tx>
            <c:strRef>
              <c:f>dashboard!$A$72</c:f>
              <c:strCache>
                <c:ptCount val="1"/>
                <c:pt idx="0">
                  <c:v>Strategy 2 :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dashboard!$C$69:$D$69</c:f>
              <c:strCache>
                <c:ptCount val="2"/>
                <c:pt idx="0">
                  <c:v>Total Cost</c:v>
                </c:pt>
                <c:pt idx="1">
                  <c:v>Total Profit</c:v>
                </c:pt>
              </c:strCache>
            </c:strRef>
          </c:cat>
          <c:val>
            <c:numRef>
              <c:f>dashboard!$C$72:$D$72</c:f>
              <c:numCache>
                <c:formatCode>_("$"* #,##0_);_("$"* \(#,##0\);_("$"* "-"??_);_(@_)</c:formatCode>
                <c:ptCount val="2"/>
                <c:pt idx="0">
                  <c:v>44286827.126914099</c:v>
                </c:pt>
                <c:pt idx="1">
                  <c:v>37642535.434772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E5-4DF2-BED2-C7046D1A90A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06994015"/>
        <c:axId val="1906981119"/>
      </c:barChart>
      <c:catAx>
        <c:axId val="1906994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6981119"/>
        <c:crosses val="autoZero"/>
        <c:auto val="1"/>
        <c:lblAlgn val="ctr"/>
        <c:lblOffset val="100"/>
        <c:noMultiLvlLbl val="0"/>
      </c:catAx>
      <c:valAx>
        <c:axId val="1906981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6994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Profit : Cost Comparison, Fleet by Percentile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dashboard!$C$36</c:f>
              <c:strCache>
                <c:ptCount val="1"/>
                <c:pt idx="0">
                  <c:v> Cost per Car, y/y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dashboard!$A$37:$A$42</c:f>
              <c:strCache>
                <c:ptCount val="6"/>
                <c:pt idx="0">
                  <c:v>100-90</c:v>
                </c:pt>
                <c:pt idx="1">
                  <c:v>90-70</c:v>
                </c:pt>
                <c:pt idx="2">
                  <c:v>70-50</c:v>
                </c:pt>
                <c:pt idx="3">
                  <c:v>30-50</c:v>
                </c:pt>
                <c:pt idx="4">
                  <c:v>10_30</c:v>
                </c:pt>
                <c:pt idx="5">
                  <c:v>10_0</c:v>
                </c:pt>
              </c:strCache>
            </c:strRef>
          </c:cat>
          <c:val>
            <c:numRef>
              <c:f>dashboard!$C$37:$C$42</c:f>
              <c:numCache>
                <c:formatCode>_("$"* #,##0_);_("$"* \(#,##0\);_("$"* "-"??_);_(@_)</c:formatCode>
                <c:ptCount val="6"/>
                <c:pt idx="0">
                  <c:v>7577.5517999999975</c:v>
                </c:pt>
                <c:pt idx="1">
                  <c:v>7867.7821722846484</c:v>
                </c:pt>
                <c:pt idx="2">
                  <c:v>8198.484194756551</c:v>
                </c:pt>
                <c:pt idx="3">
                  <c:v>8317.7438202247176</c:v>
                </c:pt>
                <c:pt idx="4">
                  <c:v>8619.1730337078698</c:v>
                </c:pt>
                <c:pt idx="5">
                  <c:v>9113.4263999999966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0C-4DD3-8F40-4BFFD7AD8771}"/>
            </c:ext>
          </c:extLst>
        </c:ser>
        <c:ser>
          <c:idx val="1"/>
          <c:order val="1"/>
          <c:tx>
            <c:strRef>
              <c:f>dashboard!$D$36</c:f>
              <c:strCache>
                <c:ptCount val="1"/>
                <c:pt idx="0">
                  <c:v> Profit per Car, y/y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dashboard!$A$37:$A$42</c:f>
              <c:strCache>
                <c:ptCount val="6"/>
                <c:pt idx="0">
                  <c:v>100-90</c:v>
                </c:pt>
                <c:pt idx="1">
                  <c:v>90-70</c:v>
                </c:pt>
                <c:pt idx="2">
                  <c:v>70-50</c:v>
                </c:pt>
                <c:pt idx="3">
                  <c:v>30-50</c:v>
                </c:pt>
                <c:pt idx="4">
                  <c:v>10_30</c:v>
                </c:pt>
                <c:pt idx="5">
                  <c:v>10_0</c:v>
                </c:pt>
              </c:strCache>
            </c:strRef>
          </c:cat>
          <c:val>
            <c:numRef>
              <c:f>dashboard!$D$37:$D$42</c:f>
              <c:numCache>
                <c:formatCode>_("$"* #,##0_);_("$"* \(#,##0\);_("$"* "-"??_);_(@_)</c:formatCode>
                <c:ptCount val="6"/>
                <c:pt idx="0">
                  <c:v>13449.037491401275</c:v>
                </c:pt>
                <c:pt idx="1">
                  <c:v>10030.232292118922</c:v>
                </c:pt>
                <c:pt idx="2">
                  <c:v>7892.4846578719316</c:v>
                </c:pt>
                <c:pt idx="3">
                  <c:v>6107.8858663931242</c:v>
                </c:pt>
                <c:pt idx="4">
                  <c:v>4060.5636409901581</c:v>
                </c:pt>
                <c:pt idx="5">
                  <c:v>1215.6057257961838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0C-4DD3-8F40-4BFFD7AD877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8485135"/>
        <c:axId val="478480559"/>
      </c:barChart>
      <c:catAx>
        <c:axId val="478485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480559"/>
        <c:crosses val="autoZero"/>
        <c:auto val="1"/>
        <c:lblAlgn val="ctr"/>
        <c:lblOffset val="100"/>
        <c:noMultiLvlLbl val="0"/>
      </c:catAx>
      <c:valAx>
        <c:axId val="478480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4851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2018 Car Utilization, by Percentile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dashboard!$G$36</c:f>
              <c:strCache>
                <c:ptCount val="1"/>
                <c:pt idx="0">
                  <c:v>Car Utilization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dashboard!$A$37:$A$42</c:f>
              <c:strCache>
                <c:ptCount val="6"/>
                <c:pt idx="0">
                  <c:v>100-90</c:v>
                </c:pt>
                <c:pt idx="1">
                  <c:v>90-70</c:v>
                </c:pt>
                <c:pt idx="2">
                  <c:v>70-50</c:v>
                </c:pt>
                <c:pt idx="3">
                  <c:v>30-50</c:v>
                </c:pt>
                <c:pt idx="4">
                  <c:v>10_30</c:v>
                </c:pt>
                <c:pt idx="5">
                  <c:v>10_0</c:v>
                </c:pt>
              </c:strCache>
            </c:strRef>
          </c:cat>
          <c:val>
            <c:numRef>
              <c:f>dashboard!$G$37:$G$42</c:f>
              <c:numCache>
                <c:formatCode>0.0%</c:formatCode>
                <c:ptCount val="6"/>
                <c:pt idx="0">
                  <c:v>0.34164808917197448</c:v>
                </c:pt>
                <c:pt idx="1">
                  <c:v>0.29731943351065931</c:v>
                </c:pt>
                <c:pt idx="2">
                  <c:v>0.27192124494063935</c:v>
                </c:pt>
                <c:pt idx="3">
                  <c:v>0.24577955899075193</c:v>
                </c:pt>
                <c:pt idx="4">
                  <c:v>0.2191170272827756</c:v>
                </c:pt>
                <c:pt idx="5">
                  <c:v>0.18253980891719748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B0-4506-806C-9F5B5A4C6F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5663488"/>
        <c:axId val="685660576"/>
      </c:barChart>
      <c:catAx>
        <c:axId val="685663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5660576"/>
        <c:crosses val="autoZero"/>
        <c:auto val="1"/>
        <c:lblAlgn val="ctr"/>
        <c:lblOffset val="100"/>
        <c:noMultiLvlLbl val="0"/>
      </c:catAx>
      <c:valAx>
        <c:axId val="685660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5663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2019 Benchmark vs Strategy 4</a:t>
            </a:r>
          </a:p>
        </c:rich>
      </c:tx>
      <c:layout>
        <c:manualLayout>
          <c:xMode val="edge"/>
          <c:yMode val="edge"/>
          <c:x val="0.27031711774451223"/>
          <c:y val="3.24976787372330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dashboard!$A$70</c:f>
              <c:strCache>
                <c:ptCount val="1"/>
                <c:pt idx="0">
                  <c:v>2019 Benchmark Forecast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dashboard!$C$69:$D$69</c:f>
              <c:strCache>
                <c:ptCount val="2"/>
                <c:pt idx="0">
                  <c:v>Total Cost</c:v>
                </c:pt>
                <c:pt idx="1">
                  <c:v>Total Profit</c:v>
                </c:pt>
              </c:strCache>
            </c:strRef>
          </c:cat>
          <c:val>
            <c:numRef>
              <c:f>dashboard!$C$70:$D$70</c:f>
              <c:numCache>
                <c:formatCode>_("$"* #,##0_);_("$"* \(#,##0\);_("$"* "-"??_);_(@_)</c:formatCode>
                <c:ptCount val="2"/>
                <c:pt idx="0">
                  <c:v>33786827.126914099</c:v>
                </c:pt>
                <c:pt idx="1">
                  <c:v>30220487.374403164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9B-46FF-A204-89F676DFD2B4}"/>
            </c:ext>
          </c:extLst>
        </c:ser>
        <c:ser>
          <c:idx val="1"/>
          <c:order val="1"/>
          <c:tx>
            <c:strRef>
              <c:f>dashboard!$A$74</c:f>
              <c:strCache>
                <c:ptCount val="1"/>
                <c:pt idx="0">
                  <c:v>Strategy 4 :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dashboard!$C$69:$D$69</c:f>
              <c:strCache>
                <c:ptCount val="2"/>
                <c:pt idx="0">
                  <c:v>Total Cost</c:v>
                </c:pt>
                <c:pt idx="1">
                  <c:v>Total Profit</c:v>
                </c:pt>
              </c:strCache>
            </c:strRef>
          </c:cat>
          <c:val>
            <c:numRef>
              <c:f>dashboard!$C$74:$D$74</c:f>
              <c:numCache>
                <c:formatCode>_("$"* #,##0_);_("$"* \(#,##0\);_("$"* "-"??_);_(@_)</c:formatCode>
                <c:ptCount val="2"/>
                <c:pt idx="0">
                  <c:v>33786827.126914099</c:v>
                </c:pt>
                <c:pt idx="1">
                  <c:v>32284222.70192942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9B-46FF-A204-89F676DFD2B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21497616"/>
        <c:axId val="321504272"/>
      </c:barChart>
      <c:catAx>
        <c:axId val="321497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504272"/>
        <c:crosses val="autoZero"/>
        <c:auto val="1"/>
        <c:lblAlgn val="ctr"/>
        <c:lblOffset val="100"/>
        <c:noMultiLvlLbl val="0"/>
      </c:catAx>
      <c:valAx>
        <c:axId val="321504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497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0.65578</cdr:x>
      <cdr:y>0.8054</cdr:y>
    </cdr:from>
    <cdr:to>
      <cdr:x>0.76337</cdr:x>
      <cdr:y>1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B778C801-0E46-4675-BA04-B5BB8DA78421}"/>
            </a:ext>
          </a:extLst>
        </cdr:cNvPr>
        <cdr:cNvCxnSpPr/>
      </cdr:nvCxnSpPr>
      <cdr:spPr>
        <a:xfrm xmlns:a="http://schemas.openxmlformats.org/drawingml/2006/main" flipV="1">
          <a:off x="6502400" y="3525519"/>
          <a:ext cx="1066800" cy="851852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57C7A-A683-4F94-AFF3-6446393BBEC3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E5637-F555-4DD8-A2BB-713E6D3D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83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fld id="{32637B58-87C1-446D-BDA9-B06F4BCF778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08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4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6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32637B58-87C1-446D-BDA9-B06F4BCF778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28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6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7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28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6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32637B58-87C1-446D-BDA9-B06F4BCF7782}" type="datetimeFigureOut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226B21-7EEE-457E-BC57-B9EB1CC7A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7FF7C7-E2F6-481F-A3EA-1C41F7061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50224"/>
            <a:ext cx="12191999" cy="2529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10A769-6528-494B-A3D4-47492DFC0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350224"/>
            <a:ext cx="12192000" cy="2529561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30A3A2-13D1-43FD-BC65-86D09CD51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50224"/>
            <a:ext cx="9108074" cy="2536385"/>
          </a:xfrm>
          <a:custGeom>
            <a:avLst/>
            <a:gdLst>
              <a:gd name="connsiteX0" fmla="*/ 0 w 9108074"/>
              <a:gd name="connsiteY0" fmla="*/ 0 h 2536385"/>
              <a:gd name="connsiteX1" fmla="*/ 1774120 w 9108074"/>
              <a:gd name="connsiteY1" fmla="*/ 0 h 2536385"/>
              <a:gd name="connsiteX2" fmla="*/ 3862043 w 9108074"/>
              <a:gd name="connsiteY2" fmla="*/ 0 h 2536385"/>
              <a:gd name="connsiteX3" fmla="*/ 6665734 w 9108074"/>
              <a:gd name="connsiteY3" fmla="*/ 0 h 2536385"/>
              <a:gd name="connsiteX4" fmla="*/ 6912337 w 9108074"/>
              <a:gd name="connsiteY4" fmla="*/ 23016 h 2536385"/>
              <a:gd name="connsiteX5" fmla="*/ 9108074 w 9108074"/>
              <a:gd name="connsiteY5" fmla="*/ 2515032 h 2536385"/>
              <a:gd name="connsiteX6" fmla="*/ 9107087 w 9108074"/>
              <a:gd name="connsiteY6" fmla="*/ 2536385 h 2536385"/>
              <a:gd name="connsiteX7" fmla="*/ 0 w 9108074"/>
              <a:gd name="connsiteY7" fmla="*/ 2536385 h 253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08074" h="2536385">
                <a:moveTo>
                  <a:pt x="0" y="0"/>
                </a:moveTo>
                <a:lnTo>
                  <a:pt x="1774120" y="0"/>
                </a:lnTo>
                <a:lnTo>
                  <a:pt x="3862043" y="0"/>
                </a:lnTo>
                <a:lnTo>
                  <a:pt x="6665734" y="0"/>
                </a:lnTo>
                <a:lnTo>
                  <a:pt x="6912337" y="23016"/>
                </a:lnTo>
                <a:cubicBezTo>
                  <a:pt x="8145650" y="151293"/>
                  <a:pt x="9108074" y="1218052"/>
                  <a:pt x="9108074" y="2515032"/>
                </a:cubicBezTo>
                <a:lnTo>
                  <a:pt x="9107087" y="2536385"/>
                </a:lnTo>
                <a:lnTo>
                  <a:pt x="0" y="25363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97102-DFEC-4EE1-862D-34FF7561F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805081"/>
            <a:ext cx="7397087" cy="1527479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+mn-lt"/>
              </a:rPr>
              <a:t>2019 Lariat Fleet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0451F-1261-408A-90F3-97BE35310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35069" y="4805083"/>
            <a:ext cx="2247330" cy="1367118"/>
          </a:xfrm>
        </p:spPr>
        <p:txBody>
          <a:bodyPr anchor="ctr"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presented by Donald sun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5882FC-62F8-4582-A253-D8F059349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90" y="688489"/>
            <a:ext cx="6833020" cy="309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91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C221-B8E0-4B12-BB01-92374C4DC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Strategies to Optimize Profit :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AF471-3978-417E-ACEB-D5CC18F0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n-lt"/>
              </a:rPr>
              <a:t>Benchmark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) What can Lariat expect the market to look like in 2019?</a:t>
            </a:r>
          </a:p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</a:rPr>
              <a:t>1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) What if Lariat replaced our most costly cars?</a:t>
            </a:r>
          </a:p>
          <a:p>
            <a:r>
              <a:rPr lang="en-US" b="1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) What if Lariat opened new branches?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978928-ABA8-4E85-B2D2-BF1B834CC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486"/>
            <a:ext cx="2587336" cy="11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95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A9948-27D6-4EAE-97BC-02097551A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2018 Actual Branch Performance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4404899-C9C9-4C27-860A-50F039E323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0668187"/>
              </p:ext>
            </p:extLst>
          </p:nvPr>
        </p:nvGraphicFramePr>
        <p:xfrm>
          <a:off x="905256" y="1919673"/>
          <a:ext cx="10057384" cy="3404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3D4C004-4537-4763-BF28-DAD9E0A5BCE5}"/>
              </a:ext>
            </a:extLst>
          </p:cNvPr>
          <p:cNvSpPr txBox="1"/>
          <p:nvPr/>
        </p:nvSpPr>
        <p:spPr>
          <a:xfrm>
            <a:off x="1717040" y="5466080"/>
            <a:ext cx="879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worst branch (Las Vegas) earned </a:t>
            </a:r>
            <a:r>
              <a:rPr lang="en-US" b="1" dirty="0"/>
              <a:t>10.4%</a:t>
            </a:r>
            <a:r>
              <a:rPr lang="en-US" dirty="0"/>
              <a:t> less than the best branch (St. Louis)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5.8% </a:t>
            </a:r>
            <a:r>
              <a:rPr lang="en-US" dirty="0"/>
              <a:t>less than the average</a:t>
            </a:r>
          </a:p>
        </p:txBody>
      </p:sp>
    </p:spTree>
    <p:extLst>
      <p:ext uri="{BB962C8B-B14F-4D97-AF65-F5344CB8AC3E}">
        <p14:creationId xmlns:p14="http://schemas.microsoft.com/office/powerpoint/2010/main" val="1547800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E5D7D-F8D9-464F-8DE6-BC52304E4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570" y="265977"/>
            <a:ext cx="9914859" cy="1329004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New Branch Locations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45479A9-4EA4-423D-AFB9-D93BCFE28F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113149"/>
              </p:ext>
            </p:extLst>
          </p:nvPr>
        </p:nvGraphicFramePr>
        <p:xfrm>
          <a:off x="9296400" y="1749882"/>
          <a:ext cx="2270125" cy="351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270689" imgH="3512851" progId="Excel.Sheet.12">
                  <p:embed/>
                </p:oleObj>
              </mc:Choice>
              <mc:Fallback>
                <p:oleObj name="Worksheet" r:id="rId2" imgW="2270689" imgH="351285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96400" y="1749882"/>
                        <a:ext cx="2270125" cy="3513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Content Placeholder 17" descr="Map&#10;&#10;Description automatically generated">
            <a:extLst>
              <a:ext uri="{FF2B5EF4-FFF2-40B4-BE49-F238E27FC236}">
                <a16:creationId xmlns:a16="http://schemas.microsoft.com/office/drawing/2014/main" id="{EFABC76F-60C4-425D-9294-8E0E803E7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50" y="1594981"/>
            <a:ext cx="8937150" cy="4716376"/>
          </a:xfr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A3AB2E3-CD39-4855-A08A-91B758DC7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87336" cy="11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61D9C-051D-48DA-A6BC-0B97F0A54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2019 Forecast, Benchmark vs Strategy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96934-C727-46BF-8C1A-AB1708FCD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485" y="1919672"/>
            <a:ext cx="3886200" cy="4123318"/>
          </a:xfrm>
        </p:spPr>
        <p:txBody>
          <a:bodyPr>
            <a:normAutofit/>
          </a:bodyPr>
          <a:lstStyle/>
          <a:p>
            <a:r>
              <a:rPr lang="en-US" dirty="0"/>
              <a:t>Expand network to increase customer base</a:t>
            </a:r>
          </a:p>
          <a:p>
            <a:pPr lvl="1"/>
            <a:r>
              <a:rPr lang="en-US" b="1" dirty="0"/>
              <a:t>50 to 64 </a:t>
            </a:r>
            <a:r>
              <a:rPr lang="en-US" dirty="0"/>
              <a:t>Branches Total</a:t>
            </a:r>
          </a:p>
          <a:p>
            <a:pPr lvl="1"/>
            <a:r>
              <a:rPr lang="en-US" dirty="0"/>
              <a:t>Estimated cost of </a:t>
            </a:r>
            <a:r>
              <a:rPr lang="en-US" b="1" dirty="0"/>
              <a:t>$750,000</a:t>
            </a:r>
            <a:r>
              <a:rPr lang="en-US" dirty="0"/>
              <a:t> per branch</a:t>
            </a:r>
          </a:p>
          <a:p>
            <a:pPr lvl="1"/>
            <a:r>
              <a:rPr lang="en-US" dirty="0"/>
              <a:t>Revenue Per Branch estimated as </a:t>
            </a:r>
            <a:r>
              <a:rPr lang="en-US" b="1" dirty="0"/>
              <a:t>$1,280,000</a:t>
            </a:r>
          </a:p>
          <a:p>
            <a:pPr lvl="1"/>
            <a:r>
              <a:rPr lang="en-US" dirty="0"/>
              <a:t>Costs up by </a:t>
            </a:r>
            <a:r>
              <a:rPr lang="en-US" b="1" dirty="0"/>
              <a:t>31.1%</a:t>
            </a:r>
          </a:p>
          <a:p>
            <a:pPr lvl="1"/>
            <a:r>
              <a:rPr lang="en-US" dirty="0"/>
              <a:t>Profit up by </a:t>
            </a:r>
            <a:r>
              <a:rPr lang="en-US" b="1" dirty="0"/>
              <a:t>24.6%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B5AD3E7-73CB-44F7-966B-62D77E3F38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3884931"/>
              </p:ext>
            </p:extLst>
          </p:nvPr>
        </p:nvGraphicFramePr>
        <p:xfrm>
          <a:off x="689263" y="1919672"/>
          <a:ext cx="6244652" cy="4123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601936-CE28-4143-B02A-27C8A380D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8309"/>
            <a:ext cx="2587336" cy="11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9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C221-B8E0-4B12-BB01-92374C4DC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Strategies to Optimize Profit :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AF471-3978-417E-ACEB-D5CC18F0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n-lt"/>
              </a:rPr>
              <a:t>Benchmark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) What can Lariat expect the market to look like in 2019?</a:t>
            </a:r>
          </a:p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</a:rPr>
              <a:t>1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) What if Lariat replaced our most costly cars?</a:t>
            </a:r>
          </a:p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) What if Lariat opened new branches?</a:t>
            </a:r>
          </a:p>
          <a:p>
            <a:r>
              <a:rPr lang="en-US" b="1" dirty="0">
                <a:solidFill>
                  <a:schemeClr val="tx1"/>
                </a:solidFill>
              </a:rPr>
              <a:t>3) </a:t>
            </a:r>
            <a:r>
              <a:rPr lang="en-US" dirty="0">
                <a:solidFill>
                  <a:schemeClr val="tx1"/>
                </a:solidFill>
              </a:rPr>
              <a:t>What if Lariat reduces its fleet size?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978928-ABA8-4E85-B2D2-BF1B834CC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486"/>
            <a:ext cx="2587336" cy="11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54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EB02D-59EA-43F6-B63C-DD876529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0507"/>
            <a:ext cx="9914859" cy="1329004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2018 Fleet Actual Performance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CB99ED-1DD4-44B5-9517-7D609B174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486"/>
            <a:ext cx="2587336" cy="1169691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FF52AAA-0B9B-4839-9B2A-C7CE036D08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4675543"/>
              </p:ext>
            </p:extLst>
          </p:nvPr>
        </p:nvGraphicFramePr>
        <p:xfrm>
          <a:off x="710795" y="1561733"/>
          <a:ext cx="5182006" cy="3816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A45EB27-BD6E-4908-A85A-4787352B1F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4432880"/>
              </p:ext>
            </p:extLst>
          </p:nvPr>
        </p:nvGraphicFramePr>
        <p:xfrm>
          <a:off x="5892801" y="1479510"/>
          <a:ext cx="5182006" cy="3816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E00A809-BBEF-4764-8591-0AC620246B89}"/>
              </a:ext>
            </a:extLst>
          </p:cNvPr>
          <p:cNvSpPr txBox="1"/>
          <p:nvPr/>
        </p:nvSpPr>
        <p:spPr>
          <a:xfrm>
            <a:off x="3068320" y="5563155"/>
            <a:ext cx="745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Fleet Utilization is only </a:t>
            </a:r>
            <a:r>
              <a:rPr lang="en-US" b="1" u="sng" dirty="0"/>
              <a:t>25.9%!</a:t>
            </a:r>
          </a:p>
        </p:txBody>
      </p:sp>
    </p:spTree>
    <p:extLst>
      <p:ext uri="{BB962C8B-B14F-4D97-AF65-F5344CB8AC3E}">
        <p14:creationId xmlns:p14="http://schemas.microsoft.com/office/powerpoint/2010/main" val="250362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558A5-46A6-4E24-8F5D-96F4B44C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2019 Forecast, Benchmark vs Strategy 3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BB75-6D60-48FA-AE39-F19BEFF2E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8589" y="1919672"/>
            <a:ext cx="3370671" cy="4123319"/>
          </a:xfrm>
        </p:spPr>
        <p:txBody>
          <a:bodyPr/>
          <a:lstStyle/>
          <a:p>
            <a:r>
              <a:rPr lang="en-US" dirty="0"/>
              <a:t>Reduce the size of the fleet by 2350 cars </a:t>
            </a:r>
            <a:r>
              <a:rPr lang="en-US" b="1" u="sng" dirty="0"/>
              <a:t>(58.8%)</a:t>
            </a:r>
          </a:p>
          <a:p>
            <a:pPr lvl="1"/>
            <a:r>
              <a:rPr lang="en-US" dirty="0"/>
              <a:t>Costs down by </a:t>
            </a:r>
            <a:r>
              <a:rPr lang="en-US" b="1" u="sng" dirty="0"/>
              <a:t>154%</a:t>
            </a:r>
          </a:p>
          <a:p>
            <a:pPr lvl="1"/>
            <a:r>
              <a:rPr lang="en-US" dirty="0"/>
              <a:t>Profits up by </a:t>
            </a:r>
            <a:r>
              <a:rPr lang="en-US" b="1" u="sng" dirty="0"/>
              <a:t>59.6%</a:t>
            </a:r>
            <a:endParaRPr lang="en-US" dirty="0"/>
          </a:p>
          <a:p>
            <a:pPr lvl="1"/>
            <a:r>
              <a:rPr lang="en-US" dirty="0"/>
              <a:t>Fleet Utilization at </a:t>
            </a:r>
            <a:r>
              <a:rPr lang="en-US" b="1" u="sng" dirty="0"/>
              <a:t>65%</a:t>
            </a:r>
          </a:p>
          <a:p>
            <a:pPr lvl="1"/>
            <a:r>
              <a:rPr lang="en-US" dirty="0"/>
              <a:t>Revenue unchanged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360D20-C699-4B51-9D66-7B0B3FC9A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486"/>
            <a:ext cx="2587336" cy="1169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E6B5C5-26A8-4817-90A4-0C30E2992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01" y="1919672"/>
            <a:ext cx="6750488" cy="41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58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C221-B8E0-4B12-BB01-92374C4DC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Strategies to Optimize Profit :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AF471-3978-417E-ACEB-D5CC18F0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n-lt"/>
              </a:rPr>
              <a:t>Benchmark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) What can Lariat expect the market to look like in 2019?</a:t>
            </a:r>
          </a:p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</a:rPr>
              <a:t>1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) What if Lariat replaced our most costly cars?</a:t>
            </a:r>
          </a:p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) What if Lariat opened new branches?</a:t>
            </a:r>
          </a:p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</a:rPr>
              <a:t>3) 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What if Lariat reduces its fleet size?</a:t>
            </a:r>
          </a:p>
          <a:p>
            <a:r>
              <a:rPr lang="en-US" b="1" dirty="0">
                <a:solidFill>
                  <a:schemeClr val="tx1"/>
                </a:solidFill>
              </a:rPr>
              <a:t>4) </a:t>
            </a:r>
            <a:r>
              <a:rPr lang="en-US" dirty="0">
                <a:solidFill>
                  <a:schemeClr val="tx1"/>
                </a:solidFill>
              </a:rPr>
              <a:t>What if Lariat reduces prices? 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978928-ABA8-4E85-B2D2-BF1B834CC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486"/>
            <a:ext cx="2587336" cy="11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07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2FF8-47F4-4AFE-AC17-7B4214808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2019 Forecast, Benchmark vs Strategy 4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82C2D4-B691-4C83-969F-54A04F6C8B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0313691"/>
              </p:ext>
            </p:extLst>
          </p:nvPr>
        </p:nvGraphicFramePr>
        <p:xfrm>
          <a:off x="1219200" y="1738917"/>
          <a:ext cx="5953760" cy="4124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7C4B42-9226-4919-9FB4-7513C13DE16B}"/>
              </a:ext>
            </a:extLst>
          </p:cNvPr>
          <p:cNvSpPr txBox="1"/>
          <p:nvPr/>
        </p:nvSpPr>
        <p:spPr>
          <a:xfrm>
            <a:off x="7172960" y="2011680"/>
            <a:ext cx="3383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prices to encourage customer demand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Effect on demand will depend heavily on </a:t>
            </a:r>
            <a:r>
              <a:rPr lang="en-US" b="1" u="sng" dirty="0"/>
              <a:t>competitors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Estimates based on </a:t>
            </a:r>
            <a:r>
              <a:rPr lang="en-US" b="1" dirty="0"/>
              <a:t>10% demand increase for $10  discounted rate.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Profit increases by </a:t>
            </a:r>
            <a:r>
              <a:rPr lang="en-US" b="1" u="sng" dirty="0"/>
              <a:t>6.8%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Reduces revenue per branch down </a:t>
            </a:r>
            <a:r>
              <a:rPr lang="en-US" b="1" u="sng" dirty="0"/>
              <a:t>4.2%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4D591B-02D2-4954-A421-0B1A5FD5E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486"/>
            <a:ext cx="2587336" cy="11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90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C221-B8E0-4B12-BB01-92374C4DC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Strategies to Optimize Profit :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AF471-3978-417E-ACEB-D5CC18F0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n-lt"/>
              </a:rPr>
              <a:t>Benchmark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) What can Lariat expect the market to look like in 2019?</a:t>
            </a:r>
          </a:p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</a:rPr>
              <a:t>1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) What if Lariat replaced our most costly cars?</a:t>
            </a:r>
          </a:p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) What if Lariat opened new branches?</a:t>
            </a:r>
          </a:p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</a:rPr>
              <a:t>3) 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What if Lariat reduces its fleet size?</a:t>
            </a:r>
          </a:p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</a:rPr>
              <a:t>4) 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What if Lariat reduces prices? </a:t>
            </a:r>
          </a:p>
          <a:p>
            <a:r>
              <a:rPr lang="en-US" b="1" dirty="0">
                <a:solidFill>
                  <a:schemeClr val="tx1"/>
                </a:solidFill>
              </a:rPr>
              <a:t>5) </a:t>
            </a:r>
            <a:r>
              <a:rPr lang="en-US" dirty="0">
                <a:solidFill>
                  <a:schemeClr val="tx1"/>
                </a:solidFill>
              </a:rPr>
              <a:t>What if Lariat entered the Insurance Replacement market?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978928-ABA8-4E85-B2D2-BF1B834CC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486"/>
            <a:ext cx="2587336" cy="11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99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228A95-A99F-4A51-9C99-4A202A017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486"/>
            <a:ext cx="2587336" cy="11696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5DFDB2-81EF-40F9-8289-1EBE2F6A596D}"/>
              </a:ext>
            </a:extLst>
          </p:cNvPr>
          <p:cNvSpPr txBox="1"/>
          <p:nvPr/>
        </p:nvSpPr>
        <p:spPr>
          <a:xfrm>
            <a:off x="965200" y="3251692"/>
            <a:ext cx="11033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What can Lariat do with its fleet, starting in 2019, to maximize profits and minimize costs?</a:t>
            </a:r>
            <a:r>
              <a:rPr lang="en-US" sz="2100" b="1" u="sng" dirty="0"/>
              <a:t> 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090202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B347E-5A90-4095-AA7D-B58B6E80A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2019 Forecast, Benchmark vs Strategy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9114E-7943-4B68-A9FB-6E3490CBE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360" y="1919673"/>
            <a:ext cx="4074160" cy="4123318"/>
          </a:xfrm>
        </p:spPr>
        <p:txBody>
          <a:bodyPr/>
          <a:lstStyle/>
          <a:p>
            <a:r>
              <a:rPr lang="en-US" dirty="0"/>
              <a:t>Insurance Replacement Market</a:t>
            </a:r>
          </a:p>
          <a:p>
            <a:pPr lvl="1"/>
            <a:r>
              <a:rPr lang="en-US" dirty="0"/>
              <a:t>Long rental length</a:t>
            </a:r>
          </a:p>
          <a:p>
            <a:pPr lvl="2"/>
            <a:r>
              <a:rPr lang="en-US" dirty="0"/>
              <a:t>Current Longest : 7 days</a:t>
            </a:r>
          </a:p>
          <a:p>
            <a:pPr lvl="2"/>
            <a:r>
              <a:rPr lang="en-US" dirty="0"/>
              <a:t>Insurance : </a:t>
            </a:r>
            <a:r>
              <a:rPr lang="en-US" b="1" dirty="0"/>
              <a:t>11.5 Days Avg</a:t>
            </a:r>
          </a:p>
          <a:p>
            <a:pPr lvl="1"/>
            <a:r>
              <a:rPr lang="en-US" b="1" dirty="0"/>
              <a:t>27% Revenue</a:t>
            </a:r>
            <a:r>
              <a:rPr lang="en-US" dirty="0"/>
              <a:t> for competition</a:t>
            </a:r>
          </a:p>
          <a:p>
            <a:pPr lvl="1"/>
            <a:r>
              <a:rPr lang="en-US" dirty="0"/>
              <a:t>Profit up by </a:t>
            </a:r>
            <a:r>
              <a:rPr lang="en-US" b="1" u="sng" dirty="0"/>
              <a:t>78.3%</a:t>
            </a:r>
          </a:p>
          <a:p>
            <a:pPr lvl="1"/>
            <a:r>
              <a:rPr lang="en-US" dirty="0"/>
              <a:t>Cost unchanged</a:t>
            </a:r>
          </a:p>
          <a:p>
            <a:pPr lvl="1"/>
            <a:r>
              <a:rPr lang="en-US" dirty="0"/>
              <a:t>Fleet utilization </a:t>
            </a:r>
            <a:r>
              <a:rPr lang="en-US" b="1" u="sng" dirty="0"/>
              <a:t>26.4% to 36.2%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16CF7C1-BB19-4E8E-8D0A-464AB7D1F8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4801803"/>
              </p:ext>
            </p:extLst>
          </p:nvPr>
        </p:nvGraphicFramePr>
        <p:xfrm>
          <a:off x="704070" y="1919672"/>
          <a:ext cx="6621289" cy="4123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C31A7-97CE-4720-85B6-1015C9450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6896" y="6366256"/>
            <a:ext cx="6765544" cy="365125"/>
          </a:xfrm>
        </p:spPr>
        <p:txBody>
          <a:bodyPr/>
          <a:lstStyle/>
          <a:p>
            <a:r>
              <a:rPr lang="fr-FR" dirty="0"/>
              <a:t>Source : https://www.autorentalnews.com/133896/average-length-of-replacement-rental-hits-11-5-days</a:t>
            </a:r>
            <a:endParaRPr lang="en-US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A531C0F-89D0-4CF3-8821-7A185C67C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486"/>
            <a:ext cx="2587336" cy="11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43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C221-B8E0-4B12-BB01-92374C4DC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Strategies to Optimize Profit :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AF471-3978-417E-ACEB-D5CC18F0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n-lt"/>
              </a:rPr>
              <a:t>Benchmark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) What can Lariat expect the market to look like in 2019?</a:t>
            </a:r>
          </a:p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</a:rPr>
              <a:t>1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) What if Lariat replaced our most costly cars?</a:t>
            </a:r>
          </a:p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</a:rPr>
              <a:t>2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) What if Lariat opened new branches?</a:t>
            </a:r>
          </a:p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</a:rPr>
              <a:t>3) 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What if Lariat reduces its fleet size?</a:t>
            </a:r>
          </a:p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</a:rPr>
              <a:t>4) 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What if Lariat reduces prices? </a:t>
            </a:r>
          </a:p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</a:rPr>
              <a:t>5) 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What if Lariat entered the Insurance Replacement market?</a:t>
            </a:r>
          </a:p>
          <a:p>
            <a:r>
              <a:rPr lang="en-US" b="1" dirty="0">
                <a:solidFill>
                  <a:schemeClr val="tx1"/>
                </a:solidFill>
              </a:rPr>
              <a:t>6) </a:t>
            </a:r>
            <a:r>
              <a:rPr lang="en-US" dirty="0">
                <a:solidFill>
                  <a:schemeClr val="tx1"/>
                </a:solidFill>
              </a:rPr>
              <a:t>What if Lariat did all of the above?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978928-ABA8-4E85-B2D2-BF1B834CC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486"/>
            <a:ext cx="2587336" cy="11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35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ontent Placeholder 27">
            <a:extLst>
              <a:ext uri="{FF2B5EF4-FFF2-40B4-BE49-F238E27FC236}">
                <a16:creationId xmlns:a16="http://schemas.microsoft.com/office/drawing/2014/main" id="{00097DAC-2F81-4C1A-8AE1-37B8C68755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152117"/>
              </p:ext>
            </p:extLst>
          </p:nvPr>
        </p:nvGraphicFramePr>
        <p:xfrm>
          <a:off x="914400" y="1371600"/>
          <a:ext cx="9915525" cy="4672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53176A-BB7C-4FC7-A115-7B21631A8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342" y="243181"/>
            <a:ext cx="9914859" cy="1329004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Strategies Overview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EDBA63-213A-415F-A82F-5D8071A3E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486"/>
            <a:ext cx="2587336" cy="116969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FF5AB4-FE7A-4C52-9BFC-A33FA4BCBAC4}"/>
              </a:ext>
            </a:extLst>
          </p:cNvPr>
          <p:cNvCxnSpPr>
            <a:cxnSpLocks/>
          </p:cNvCxnSpPr>
          <p:nvPr/>
        </p:nvCxnSpPr>
        <p:spPr>
          <a:xfrm flipH="1" flipV="1">
            <a:off x="4866640" y="5191759"/>
            <a:ext cx="2550160" cy="8648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A3E3CF-CBED-4F19-B53B-58DE053EFD8D}"/>
              </a:ext>
            </a:extLst>
          </p:cNvPr>
          <p:cNvCxnSpPr>
            <a:cxnSpLocks/>
          </p:cNvCxnSpPr>
          <p:nvPr/>
        </p:nvCxnSpPr>
        <p:spPr>
          <a:xfrm flipH="1">
            <a:off x="6410960" y="2159940"/>
            <a:ext cx="1706880" cy="26624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B8D830-52D3-4E2E-9D73-F833A601E1F2}"/>
              </a:ext>
            </a:extLst>
          </p:cNvPr>
          <p:cNvSpPr txBox="1"/>
          <p:nvPr/>
        </p:nvSpPr>
        <p:spPr>
          <a:xfrm>
            <a:off x="7622573" y="1666240"/>
            <a:ext cx="2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Reducing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003D8-F9C0-4BEE-BBBC-A1A3355FC245}"/>
              </a:ext>
            </a:extLst>
          </p:cNvPr>
          <p:cNvSpPr txBox="1"/>
          <p:nvPr/>
        </p:nvSpPr>
        <p:spPr>
          <a:xfrm>
            <a:off x="6334760" y="6043611"/>
            <a:ext cx="288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Revenue Increasing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DBCF9E-128B-433C-A402-AFF0BD510DA4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10464802" y="3176466"/>
            <a:ext cx="812798" cy="252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0A0A94C-BBEF-4FFB-9A1A-89927E1D657F}"/>
              </a:ext>
            </a:extLst>
          </p:cNvPr>
          <p:cNvSpPr txBox="1"/>
          <p:nvPr/>
        </p:nvSpPr>
        <p:spPr>
          <a:xfrm>
            <a:off x="10417460" y="2807134"/>
            <a:ext cx="1720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Profit</a:t>
            </a:r>
          </a:p>
        </p:txBody>
      </p:sp>
    </p:spTree>
    <p:extLst>
      <p:ext uri="{BB962C8B-B14F-4D97-AF65-F5344CB8AC3E}">
        <p14:creationId xmlns:p14="http://schemas.microsoft.com/office/powerpoint/2010/main" val="2946360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FD08-0824-4B6A-8986-EDC04B9C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56988"/>
            <a:ext cx="9914859" cy="1329004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Recommendation for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9C5ED-DD54-4E38-9BCE-027545EB7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85992"/>
            <a:ext cx="9914860" cy="4123318"/>
          </a:xfrm>
        </p:spPr>
        <p:txBody>
          <a:bodyPr/>
          <a:lstStyle/>
          <a:p>
            <a:r>
              <a:rPr lang="en-US" dirty="0"/>
              <a:t>1) Expand Lariat Branches into nearby major cities.</a:t>
            </a:r>
          </a:p>
          <a:p>
            <a:pPr lvl="1"/>
            <a:r>
              <a:rPr lang="en-US" dirty="0"/>
              <a:t>14 Candidate Locations</a:t>
            </a:r>
          </a:p>
          <a:p>
            <a:r>
              <a:rPr lang="en-US" dirty="0"/>
              <a:t>2) Cut fleet size to achieve 65% utilization rate</a:t>
            </a:r>
          </a:p>
          <a:p>
            <a:pPr lvl="1"/>
            <a:r>
              <a:rPr lang="en-US" dirty="0"/>
              <a:t>2350+/- Cars removed, depending on other factors</a:t>
            </a:r>
          </a:p>
          <a:p>
            <a:pPr lvl="1"/>
            <a:r>
              <a:rPr lang="en-US" dirty="0"/>
              <a:t>850+/- for strategy 6</a:t>
            </a:r>
          </a:p>
          <a:p>
            <a:r>
              <a:rPr lang="en-US" dirty="0"/>
              <a:t>3) Explore methods to grow demand</a:t>
            </a:r>
          </a:p>
          <a:p>
            <a:pPr lvl="1"/>
            <a:r>
              <a:rPr lang="en-US" dirty="0"/>
              <a:t>Advertising, discounts, etc.</a:t>
            </a:r>
          </a:p>
          <a:p>
            <a:pPr lvl="1"/>
            <a:r>
              <a:rPr lang="en-US" dirty="0"/>
              <a:t>Insurance Replacement Market</a:t>
            </a:r>
          </a:p>
          <a:p>
            <a:r>
              <a:rPr lang="en-US" dirty="0"/>
              <a:t>Combined Profit Growth is </a:t>
            </a:r>
            <a:r>
              <a:rPr lang="en-US" b="1" u="sng" dirty="0"/>
              <a:t>163%!</a:t>
            </a:r>
          </a:p>
          <a:p>
            <a:pPr lvl="1"/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18FBF9F-C3D5-4976-8120-370CAF991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486"/>
            <a:ext cx="2587336" cy="11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29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2846B-297D-477B-A395-25E5E4A5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Source Workbook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CC6-B3BB-4461-81FA-B1E1328DE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https://drive.google.com/file/d/1GuuuwQjHxyKdlsh_zWqlkjUs9D6MpEYw/view?usp=sharing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499071C-B385-4BAF-8EA7-FE4576F63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486"/>
            <a:ext cx="2587336" cy="11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35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09A230-1F63-4EE2-8589-626E2B6F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08D070-16DD-4BF4-971F-AADF783A5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36" y="0"/>
            <a:ext cx="42784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EF077EE-04D3-4A70-A642-2D8D92DF2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661" y="0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41891-9434-4BA8-B8DB-FCDBC633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71" y="2180289"/>
            <a:ext cx="3136710" cy="4576764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+mn-lt"/>
              </a:rPr>
              <a:t>Car Rental Fundamental Concepts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CA1FF6-9024-4F72-BFA9-5E416AF45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436" y="5767755"/>
            <a:ext cx="2435564" cy="110209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50765-F079-4276-8AE7-D086794FE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792" y="2180289"/>
            <a:ext cx="6757916" cy="3249518"/>
          </a:xfrm>
        </p:spPr>
        <p:txBody>
          <a:bodyPr>
            <a:normAutofit/>
          </a:bodyPr>
          <a:lstStyle/>
          <a:p>
            <a:r>
              <a:rPr lang="en-US" dirty="0"/>
              <a:t>Key profit drivers</a:t>
            </a:r>
          </a:p>
          <a:p>
            <a:pPr lvl="1"/>
            <a:r>
              <a:rPr lang="en-US" dirty="0"/>
              <a:t>Economic growth</a:t>
            </a:r>
          </a:p>
          <a:p>
            <a:pPr lvl="1"/>
            <a:r>
              <a:rPr lang="en-US" dirty="0"/>
              <a:t>Rental price</a:t>
            </a:r>
          </a:p>
          <a:p>
            <a:pPr lvl="1"/>
            <a:r>
              <a:rPr lang="en-US" dirty="0"/>
              <a:t>Demand</a:t>
            </a:r>
          </a:p>
          <a:p>
            <a:pPr lvl="1"/>
            <a:r>
              <a:rPr lang="en-US" dirty="0"/>
              <a:t>Fleet Utilization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B6643E8-2189-4468-ABE6-56E9DB374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4500" y="3455252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779B543-AA7B-4187-AC51-816A759466DA}"/>
              </a:ext>
            </a:extLst>
          </p:cNvPr>
          <p:cNvSpPr txBox="1">
            <a:spLocks/>
          </p:cNvSpPr>
          <p:nvPr/>
        </p:nvSpPr>
        <p:spPr>
          <a:xfrm>
            <a:off x="8466354" y="2183670"/>
            <a:ext cx="6757916" cy="3249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 fleet cost drivers</a:t>
            </a:r>
          </a:p>
          <a:p>
            <a:pPr lvl="1"/>
            <a:r>
              <a:rPr lang="en-US" dirty="0"/>
              <a:t>Depreciation</a:t>
            </a:r>
          </a:p>
          <a:p>
            <a:pPr lvl="1"/>
            <a:r>
              <a:rPr lang="en-US" dirty="0"/>
              <a:t>Insurance</a:t>
            </a:r>
          </a:p>
          <a:p>
            <a:pPr lvl="1"/>
            <a:r>
              <a:rPr lang="en-US" dirty="0"/>
              <a:t>Fleet Size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061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409A230-1F63-4EE2-8589-626E2B6F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A51A8C-0E50-41DF-A91D-08AF981D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3942" cy="2128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F78591F-B0B0-4984-93CF-DF5F06533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343647" cy="4385568"/>
          </a:xfrm>
          <a:custGeom>
            <a:avLst/>
            <a:gdLst>
              <a:gd name="connsiteX0" fmla="*/ 2343647 w 2343647"/>
              <a:gd name="connsiteY0" fmla="*/ 4385568 h 4385568"/>
              <a:gd name="connsiteX1" fmla="*/ 2329829 w 2343647"/>
              <a:gd name="connsiteY1" fmla="*/ 4385568 h 4385568"/>
              <a:gd name="connsiteX2" fmla="*/ 2309087 w 2343647"/>
              <a:gd name="connsiteY2" fmla="*/ 4243910 h 4385568"/>
              <a:gd name="connsiteX3" fmla="*/ 134816 w 2343647"/>
              <a:gd name="connsiteY3" fmla="*/ 2266740 h 4385568"/>
              <a:gd name="connsiteX4" fmla="*/ 0 w 2343647"/>
              <a:gd name="connsiteY4" fmla="*/ 2260357 h 4385568"/>
              <a:gd name="connsiteX5" fmla="*/ 134816 w 2343647"/>
              <a:gd name="connsiteY5" fmla="*/ 2253974 h 4385568"/>
              <a:gd name="connsiteX6" fmla="*/ 2340504 w 2343647"/>
              <a:gd name="connsiteY6" fmla="*/ 62243 h 4385568"/>
              <a:gd name="connsiteX7" fmla="*/ 2343647 w 2343647"/>
              <a:gd name="connsiteY7" fmla="*/ 0 h 4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3647" h="4385568">
                <a:moveTo>
                  <a:pt x="2343647" y="4385568"/>
                </a:moveTo>
                <a:lnTo>
                  <a:pt x="2329829" y="4385568"/>
                </a:lnTo>
                <a:lnTo>
                  <a:pt x="2309087" y="4243910"/>
                </a:lnTo>
                <a:cubicBezTo>
                  <a:pt x="2106054" y="3186505"/>
                  <a:pt x="1224286" y="2370437"/>
                  <a:pt x="134816" y="2266740"/>
                </a:cubicBezTo>
                <a:lnTo>
                  <a:pt x="0" y="2260357"/>
                </a:lnTo>
                <a:lnTo>
                  <a:pt x="134816" y="2253974"/>
                </a:lnTo>
                <a:cubicBezTo>
                  <a:pt x="1296917" y="2143364"/>
                  <a:pt x="2222700" y="1222233"/>
                  <a:pt x="2340504" y="62243"/>
                </a:cubicBezTo>
                <a:lnTo>
                  <a:pt x="234364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FE457BD-7605-4CC4-9DAF-A74B3CC25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343647" cy="4385568"/>
          </a:xfrm>
          <a:custGeom>
            <a:avLst/>
            <a:gdLst>
              <a:gd name="connsiteX0" fmla="*/ 2343647 w 2343647"/>
              <a:gd name="connsiteY0" fmla="*/ 4385568 h 4385568"/>
              <a:gd name="connsiteX1" fmla="*/ 2329829 w 2343647"/>
              <a:gd name="connsiteY1" fmla="*/ 4385568 h 4385568"/>
              <a:gd name="connsiteX2" fmla="*/ 2309087 w 2343647"/>
              <a:gd name="connsiteY2" fmla="*/ 4243910 h 4385568"/>
              <a:gd name="connsiteX3" fmla="*/ 134816 w 2343647"/>
              <a:gd name="connsiteY3" fmla="*/ 2266740 h 4385568"/>
              <a:gd name="connsiteX4" fmla="*/ 0 w 2343647"/>
              <a:gd name="connsiteY4" fmla="*/ 2260357 h 4385568"/>
              <a:gd name="connsiteX5" fmla="*/ 134816 w 2343647"/>
              <a:gd name="connsiteY5" fmla="*/ 2253974 h 4385568"/>
              <a:gd name="connsiteX6" fmla="*/ 2340504 w 2343647"/>
              <a:gd name="connsiteY6" fmla="*/ 62243 h 4385568"/>
              <a:gd name="connsiteX7" fmla="*/ 2343647 w 2343647"/>
              <a:gd name="connsiteY7" fmla="*/ 0 h 4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3647" h="4385568">
                <a:moveTo>
                  <a:pt x="2343647" y="4385568"/>
                </a:moveTo>
                <a:lnTo>
                  <a:pt x="2329829" y="4385568"/>
                </a:lnTo>
                <a:lnTo>
                  <a:pt x="2309087" y="4243910"/>
                </a:lnTo>
                <a:cubicBezTo>
                  <a:pt x="2106054" y="3186505"/>
                  <a:pt x="1224286" y="2370437"/>
                  <a:pt x="134816" y="2266740"/>
                </a:cubicBezTo>
                <a:lnTo>
                  <a:pt x="0" y="2260357"/>
                </a:lnTo>
                <a:lnTo>
                  <a:pt x="134816" y="2253974"/>
                </a:lnTo>
                <a:cubicBezTo>
                  <a:pt x="1296917" y="2143364"/>
                  <a:pt x="2222700" y="1222233"/>
                  <a:pt x="2340504" y="62243"/>
                </a:cubicBezTo>
                <a:lnTo>
                  <a:pt x="2343647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41891-9434-4BA8-B8DB-FCDBC633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94855"/>
            <a:ext cx="9614847" cy="1517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+mn-lt"/>
              </a:rPr>
              <a:t>Supply and Demand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BD6D76-E9B7-4F99-ACFB-98D0F6915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5498" y="2777135"/>
            <a:ext cx="7458501" cy="36623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Demand Sources</a:t>
            </a:r>
          </a:p>
          <a:p>
            <a:pPr lvl="1"/>
            <a:r>
              <a:rPr lang="en-US" dirty="0"/>
              <a:t>Business Travel</a:t>
            </a:r>
          </a:p>
          <a:p>
            <a:pPr lvl="1"/>
            <a:r>
              <a:rPr lang="en-US" dirty="0"/>
              <a:t>Leisure Travel</a:t>
            </a:r>
          </a:p>
          <a:p>
            <a:pPr lvl="1"/>
            <a:r>
              <a:rPr lang="en-US" dirty="0"/>
              <a:t>Insurance Replacement</a:t>
            </a:r>
          </a:p>
          <a:p>
            <a:r>
              <a:rPr lang="en-US" dirty="0"/>
              <a:t>Lariat Supply</a:t>
            </a:r>
          </a:p>
          <a:p>
            <a:pPr lvl="1"/>
            <a:r>
              <a:rPr lang="en-US" dirty="0"/>
              <a:t>50 Branches in 22 States</a:t>
            </a:r>
          </a:p>
          <a:p>
            <a:pPr lvl="1"/>
            <a:r>
              <a:rPr lang="en-US" dirty="0"/>
              <a:t>4000 Vehicles in Fleet</a:t>
            </a:r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00BE300A-154B-40FA-B911-E7F0322C8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824" y="2777135"/>
            <a:ext cx="5486399" cy="2990087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CA1FF6-9024-4F72-BFA9-5E416AF45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1493"/>
            <a:ext cx="2743199" cy="124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8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C221-B8E0-4B12-BB01-92374C4DC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Strategies to Optimize Profit :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AF471-3978-417E-ACEB-D5CC18F0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Benchmark</a:t>
            </a:r>
            <a:r>
              <a:rPr lang="en-US" dirty="0"/>
              <a:t>) What can </a:t>
            </a:r>
            <a:r>
              <a:rPr lang="en-US" dirty="0">
                <a:solidFill>
                  <a:schemeClr val="tx1"/>
                </a:solidFill>
              </a:rPr>
              <a:t>Lariat</a:t>
            </a:r>
            <a:r>
              <a:rPr lang="en-US" dirty="0"/>
              <a:t> expect the market to look like in 2019?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978928-ABA8-4E85-B2D2-BF1B834CC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486"/>
            <a:ext cx="2587336" cy="11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7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3CC05-579B-4500-AA46-B29394AA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2019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43110-2283-470A-B54F-9C7D950A7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2019 figures are calculated by applying 2017 US Real GDP Growth for the Services </a:t>
            </a:r>
            <a:r>
              <a:rPr lang="en-US" b="1" u="sng" dirty="0"/>
              <a:t>(2.17%)</a:t>
            </a:r>
            <a:r>
              <a:rPr lang="en-US" b="1" dirty="0"/>
              <a:t> </a:t>
            </a:r>
            <a:r>
              <a:rPr lang="en-US" dirty="0"/>
              <a:t>sector, as well as 2017 US inflation data </a:t>
            </a:r>
            <a:r>
              <a:rPr lang="en-US" b="1" u="sng" dirty="0"/>
              <a:t>(2.14%)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EDC23FD-FFDD-4807-896D-6EC65C13BC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897404"/>
              </p:ext>
            </p:extLst>
          </p:nvPr>
        </p:nvGraphicFramePr>
        <p:xfrm>
          <a:off x="1241571" y="2810312"/>
          <a:ext cx="9390584" cy="3232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28AFE16-8BD8-4F02-A73D-A1C665853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486"/>
            <a:ext cx="2587336" cy="116969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F79A9E-F6EF-49F2-8C5D-6B44DED03F9A}"/>
              </a:ext>
            </a:extLst>
          </p:cNvPr>
          <p:cNvCxnSpPr/>
          <p:nvPr/>
        </p:nvCxnSpPr>
        <p:spPr>
          <a:xfrm flipV="1">
            <a:off x="7162800" y="4257040"/>
            <a:ext cx="0" cy="1209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715BC9-28BE-45FE-B084-01A9F55B7C31}"/>
              </a:ext>
            </a:extLst>
          </p:cNvPr>
          <p:cNvCxnSpPr>
            <a:cxnSpLocks/>
          </p:cNvCxnSpPr>
          <p:nvPr/>
        </p:nvCxnSpPr>
        <p:spPr>
          <a:xfrm flipV="1">
            <a:off x="4348480" y="3429000"/>
            <a:ext cx="0" cy="2037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03E3E9-8C38-4F00-B72D-8276BB23413A}"/>
              </a:ext>
            </a:extLst>
          </p:cNvPr>
          <p:cNvCxnSpPr/>
          <p:nvPr/>
        </p:nvCxnSpPr>
        <p:spPr>
          <a:xfrm flipV="1">
            <a:off x="4500880" y="3429000"/>
            <a:ext cx="0" cy="2037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923DA3-5B18-40A6-B0C8-7128757A1AC6}"/>
              </a:ext>
            </a:extLst>
          </p:cNvPr>
          <p:cNvSpPr txBox="1"/>
          <p:nvPr/>
        </p:nvSpPr>
        <p:spPr>
          <a:xfrm>
            <a:off x="4500880" y="3949263"/>
            <a:ext cx="1788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GDP + Inflation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9496D1-4DBF-4D18-92F7-5048D5449E49}"/>
              </a:ext>
            </a:extLst>
          </p:cNvPr>
          <p:cNvSpPr txBox="1"/>
          <p:nvPr/>
        </p:nvSpPr>
        <p:spPr>
          <a:xfrm>
            <a:off x="7171945" y="4257040"/>
            <a:ext cx="1483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Inflation</a:t>
            </a:r>
          </a:p>
        </p:txBody>
      </p:sp>
    </p:spTree>
    <p:extLst>
      <p:ext uri="{BB962C8B-B14F-4D97-AF65-F5344CB8AC3E}">
        <p14:creationId xmlns:p14="http://schemas.microsoft.com/office/powerpoint/2010/main" val="1706833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C221-B8E0-4B12-BB01-92374C4DC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Strategies to Optimize Profit :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AF471-3978-417E-ACEB-D5CC18F0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85000"/>
                  </a:schemeClr>
                </a:solidFill>
                <a:latin typeface="+mn-lt"/>
              </a:rPr>
              <a:t>Benchmark</a:t>
            </a:r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) What can Lariat expect the market to look like in 2019?</a:t>
            </a:r>
          </a:p>
          <a:p>
            <a:r>
              <a:rPr lang="en-US" b="1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) What if Lariat replaced our most costly cars?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978928-ABA8-4E85-B2D2-BF1B834CC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486"/>
            <a:ext cx="2587336" cy="11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47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1E610-D3CF-4B37-A2AB-4634ADE5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616" y="107428"/>
            <a:ext cx="9914859" cy="1329004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2016-2018 Make/Year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53334-B011-41B0-A9FB-4DD9B1BDB891}"/>
              </a:ext>
            </a:extLst>
          </p:cNvPr>
          <p:cNvSpPr txBox="1"/>
          <p:nvPr/>
        </p:nvSpPr>
        <p:spPr>
          <a:xfrm>
            <a:off x="3022315" y="5462043"/>
            <a:ext cx="775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New Cars</a:t>
            </a:r>
            <a:r>
              <a:rPr lang="en-US" dirty="0"/>
              <a:t> cost less on average </a:t>
            </a:r>
            <a:r>
              <a:rPr lang="en-US" b="1" dirty="0"/>
              <a:t>0.49%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Revenue increases by </a:t>
            </a:r>
            <a:r>
              <a:rPr lang="en-US" b="1" dirty="0"/>
              <a:t>0.08%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B16022DE-CB45-4F3C-B583-6B923BE79F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2174301"/>
              </p:ext>
            </p:extLst>
          </p:nvPr>
        </p:nvGraphicFramePr>
        <p:xfrm>
          <a:off x="379324" y="1436432"/>
          <a:ext cx="6864756" cy="4025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0EB801D-F579-4A2D-A827-6FD8B631E9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0701392"/>
              </p:ext>
            </p:extLst>
          </p:nvPr>
        </p:nvGraphicFramePr>
        <p:xfrm>
          <a:off x="7559040" y="1436432"/>
          <a:ext cx="4163060" cy="3656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35112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DEF0-A6BD-4117-A6E0-2D1A5D8B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2019 Forecast, Benchmark vs Strategy 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255AD4-4012-4B2E-86FB-B74B7B274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69202"/>
              </p:ext>
            </p:extLst>
          </p:nvPr>
        </p:nvGraphicFramePr>
        <p:xfrm>
          <a:off x="914400" y="1919288"/>
          <a:ext cx="6359235" cy="4124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2283245-DE21-4BE0-9118-3FB2920F0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486"/>
            <a:ext cx="2587336" cy="1169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1BFBB0-8D5E-480F-A2EE-817C2CBA5DBE}"/>
              </a:ext>
            </a:extLst>
          </p:cNvPr>
          <p:cNvSpPr txBox="1"/>
          <p:nvPr/>
        </p:nvSpPr>
        <p:spPr>
          <a:xfrm>
            <a:off x="7834745" y="2109355"/>
            <a:ext cx="34428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Replace the 10% most expensive cars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Costs fall by almost 500k, y/y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Cost reduction by 1.4%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u="sng" dirty="0"/>
              <a:t>No change to revenue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88833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885</Words>
  <Application>Microsoft Office PowerPoint</Application>
  <PresentationFormat>Widescreen</PresentationFormat>
  <Paragraphs>130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 Nova Light</vt:lpstr>
      <vt:lpstr>Calibri</vt:lpstr>
      <vt:lpstr>Elephant</vt:lpstr>
      <vt:lpstr>ModOverlayVTI</vt:lpstr>
      <vt:lpstr>Microsoft Excel Worksheet</vt:lpstr>
      <vt:lpstr>2019 Lariat Fleet Analysis</vt:lpstr>
      <vt:lpstr>PowerPoint Presentation</vt:lpstr>
      <vt:lpstr>Car Rental Fundamental Concepts</vt:lpstr>
      <vt:lpstr>Supply and Demand</vt:lpstr>
      <vt:lpstr>Strategies to Optimize Profit : Cost</vt:lpstr>
      <vt:lpstr>2019 Forecasting</vt:lpstr>
      <vt:lpstr>Strategies to Optimize Profit : Cost</vt:lpstr>
      <vt:lpstr>2016-2018 Make/Year Performance</vt:lpstr>
      <vt:lpstr>2019 Forecast, Benchmark vs Strategy 1</vt:lpstr>
      <vt:lpstr>Strategies to Optimize Profit : Cost</vt:lpstr>
      <vt:lpstr>2018 Actual Branch Performance</vt:lpstr>
      <vt:lpstr>New Branch Locations</vt:lpstr>
      <vt:lpstr>2019 Forecast, Benchmark vs Strategy 2</vt:lpstr>
      <vt:lpstr>Strategies to Optimize Profit : Cost</vt:lpstr>
      <vt:lpstr>2018 Fleet Actual Performance</vt:lpstr>
      <vt:lpstr>2019 Forecast, Benchmark vs Strategy 3</vt:lpstr>
      <vt:lpstr>Strategies to Optimize Profit : Cost</vt:lpstr>
      <vt:lpstr>2019 Forecast, Benchmark vs Strategy 4</vt:lpstr>
      <vt:lpstr>Strategies to Optimize Profit : Cost</vt:lpstr>
      <vt:lpstr>2019 Forecast, Benchmark vs Strategy 5</vt:lpstr>
      <vt:lpstr>Strategies to Optimize Profit : Cost</vt:lpstr>
      <vt:lpstr>Strategies Overview</vt:lpstr>
      <vt:lpstr>Recommendation for 2019</vt:lpstr>
      <vt:lpstr>Source Workbook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Lariat Fleet Analysis</dc:title>
  <dc:creator>Donald Sun</dc:creator>
  <cp:lastModifiedBy>Donald Sun</cp:lastModifiedBy>
  <cp:revision>7</cp:revision>
  <dcterms:created xsi:type="dcterms:W3CDTF">2021-01-28T23:08:55Z</dcterms:created>
  <dcterms:modified xsi:type="dcterms:W3CDTF">2021-01-28T23:44:18Z</dcterms:modified>
</cp:coreProperties>
</file>